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57" r:id="rId5"/>
    <p:sldId id="259" r:id="rId6"/>
    <p:sldId id="270" r:id="rId7"/>
    <p:sldId id="276" r:id="rId8"/>
    <p:sldId id="263" r:id="rId9"/>
    <p:sldId id="258" r:id="rId10"/>
    <p:sldId id="271" r:id="rId11"/>
    <p:sldId id="272" r:id="rId12"/>
    <p:sldId id="277" r:id="rId13"/>
    <p:sldId id="273" r:id="rId14"/>
    <p:sldId id="275" r:id="rId15"/>
    <p:sldId id="274" r:id="rId16"/>
    <p:sldId id="264" r:id="rId17"/>
    <p:sldId id="278" r:id="rId18"/>
  </p:sldIdLst>
  <p:sldSz cx="12190413" cy="6859588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36" y="-10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62386-BAF9-4277-977B-70088A8DBF6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3BADE-7A82-4F04-968F-A1DE5B78B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18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0BED1-E9AF-4BB2-A13B-49B447A882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1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3BADE-7A82-4F04-968F-A1DE5B78BF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2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81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06422"/>
            <a:ext cx="2742843" cy="43888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06422"/>
            <a:ext cx="8025355" cy="43888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1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7" y="146077"/>
            <a:ext cx="1343451" cy="554979"/>
          </a:xfrm>
          <a:prstGeom prst="rect">
            <a:avLst/>
          </a:prstGeom>
        </p:spPr>
      </p:pic>
      <p:pic>
        <p:nvPicPr>
          <p:cNvPr id="8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710" y="146076"/>
            <a:ext cx="1525076" cy="548329"/>
          </a:xfrm>
          <a:prstGeom prst="rect">
            <a:avLst/>
          </a:prstGeom>
        </p:spPr>
      </p:pic>
      <p:sp>
        <p:nvSpPr>
          <p:cNvPr id="9" name="ZoneTexte 9"/>
          <p:cNvSpPr txBox="1"/>
          <p:nvPr userDrawn="1"/>
        </p:nvSpPr>
        <p:spPr>
          <a:xfrm>
            <a:off x="1126654" y="429778"/>
            <a:ext cx="863985" cy="36941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r-FR" sz="1600" b="1" dirty="0" smtClean="0">
                <a:latin typeface="Khmer UI" panose="020B0502040204020203" pitchFamily="34" charset="0"/>
                <a:cs typeface="Khmer UI" panose="020B0502040204020203" pitchFamily="34" charset="0"/>
              </a:rPr>
              <a:t>D&amp;I</a:t>
            </a:r>
            <a:r>
              <a:rPr lang="fr-FR" sz="1600" dirty="0" smtClean="0"/>
              <a:t>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05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1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200428"/>
            <a:ext cx="5384099" cy="339486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4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43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3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0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6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62DED-12C8-4DDA-9790-86519E004EC8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5C33-8672-473D-BF9E-47985D005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9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nl/url?sa=i&amp;rct=j&amp;q=grane+field&amp;source=images&amp;cd=&amp;cad=rja&amp;docid=uRuKgLv3nW0UAM&amp;tbnid=RFSOyJnNN7hl6M:&amp;ved=0CAUQjRw&amp;url=http://www.123rf.com/photo_7055639_fresh-grain-field-with-a-tree-in-back-on-horizon.html&amp;ei=exFcUf3MPM7J0AWLtICQBA&amp;bvm=bv.44697112,d.d2k&amp;psig=AFQjCNENgHoQNzYCAawE03_132NJyLrzdQ&amp;ust=13650746010847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l/url?sa=i&amp;rct=j&amp;q=wind+energy&amp;source=images&amp;cd=&amp;cad=rja&amp;docid=hHKHCLswjmk3IM&amp;tbnid=ilTDLFJ-FN4O2M:&amp;ved=0CAUQjRw&amp;url=http://www.earthtimes.org/energy/is-wind-energy-what-we-want/1218/&amp;ei=vRJcUeqtCMio0AWAgoGIDg&amp;bvm=bv.44697112,d.d2k&amp;psig=AFQjCNENu-kibz4VsQ5WiKgkuPGKOPPuUQ&amp;ust=1365074988756055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nl/url?sa=i&amp;rct=j&amp;q=water&amp;source=images&amp;cd=&amp;cad=rja&amp;docid=Hiww_KP2RFfIcM&amp;tbnid=pMVKcZyEarUZhM:&amp;ved=0CAUQjRw&amp;url=http://biggerviews.blogspot.com/2012/07/insight-how-safe-is-your-water.html&amp;ei=CRJcUfioBITZ0QWs-oDoDA&amp;bvm=bv.44697112,d.d2k&amp;psig=AFQjCNGcNVOn4E4D-cfUUV3Z8-em29M_9A&amp;ust=13650747354471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hyperlink" Target="DyeCoo%20Water%20Free%20Dyeing.mp4" TargetMode="External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4367014" y="5584267"/>
            <a:ext cx="3065582" cy="1173479"/>
            <a:chOff x="9191550" y="122007"/>
            <a:chExt cx="3065582" cy="1173479"/>
          </a:xfrm>
        </p:grpSpPr>
        <p:pic>
          <p:nvPicPr>
            <p:cNvPr id="4" name="Imag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214" y="122007"/>
              <a:ext cx="2236223" cy="804017"/>
            </a:xfrm>
            <a:prstGeom prst="rect">
              <a:avLst/>
            </a:prstGeom>
          </p:spPr>
        </p:pic>
        <p:sp>
          <p:nvSpPr>
            <p:cNvPr id="5" name="ZoneTexte 9"/>
            <p:cNvSpPr txBox="1"/>
            <p:nvPr/>
          </p:nvSpPr>
          <p:spPr>
            <a:xfrm>
              <a:off x="9191550" y="987709"/>
              <a:ext cx="30655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203C68"/>
                  </a:solidFill>
                  <a:latin typeface="Khmer UI" panose="020B0502040204020203" pitchFamily="34" charset="0"/>
                  <a:cs typeface="Khmer UI" panose="020B0502040204020203" pitchFamily="34" charset="0"/>
                </a:rPr>
                <a:t>Engineering </a:t>
              </a:r>
              <a:r>
                <a:rPr lang="fr-FR" sz="1400" b="1" dirty="0" err="1">
                  <a:solidFill>
                    <a:srgbClr val="203C68"/>
                  </a:solidFill>
                  <a:latin typeface="Khmer UI" panose="020B0502040204020203" pitchFamily="34" charset="0"/>
                  <a:cs typeface="Khmer UI" panose="020B0502040204020203" pitchFamily="34" charset="0"/>
                </a:rPr>
                <a:t>your</a:t>
              </a:r>
              <a:r>
                <a:rPr lang="fr-FR" sz="1400" b="1" dirty="0">
                  <a:solidFill>
                    <a:srgbClr val="203C68"/>
                  </a:solidFill>
                  <a:latin typeface="Khmer UI" panose="020B0502040204020203" pitchFamily="34" charset="0"/>
                  <a:cs typeface="Khmer UI" panose="020B0502040204020203" pitchFamily="34" charset="0"/>
                </a:rPr>
                <a:t> future</a:t>
              </a:r>
              <a:r>
                <a:rPr lang="fr-FR" sz="1400" dirty="0"/>
                <a:t>.</a:t>
              </a:r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682" y="5733811"/>
            <a:ext cx="1714793" cy="70838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232004" y="6442191"/>
            <a:ext cx="1930149" cy="29238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 of the </a:t>
            </a:r>
            <a:r>
              <a:rPr lang="fr-FR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FeyeCon</a:t>
            </a:r>
            <a:r>
              <a:rPr lang="fr-FR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group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2784" y="5601890"/>
            <a:ext cx="2972392" cy="1257698"/>
            <a:chOff x="6350651" y="178036"/>
            <a:chExt cx="2436610" cy="943056"/>
          </a:xfrm>
        </p:grpSpPr>
        <p:pic>
          <p:nvPicPr>
            <p:cNvPr id="10" name="Imag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9512" y="178036"/>
              <a:ext cx="1646185" cy="679793"/>
            </a:xfrm>
            <a:prstGeom prst="rect">
              <a:avLst/>
            </a:prstGeom>
          </p:spPr>
        </p:pic>
        <p:sp>
          <p:nvSpPr>
            <p:cNvPr id="11" name="ZoneTexte 9"/>
            <p:cNvSpPr txBox="1"/>
            <p:nvPr/>
          </p:nvSpPr>
          <p:spPr>
            <a:xfrm>
              <a:off x="6350651" y="890313"/>
              <a:ext cx="2020997" cy="230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>
                  <a:latin typeface="Khmer UI" panose="020B0502040204020203" pitchFamily="34" charset="0"/>
                  <a:cs typeface="Khmer UI" panose="020B0502040204020203" pitchFamily="34" charset="0"/>
                </a:rPr>
                <a:t>Adding</a:t>
              </a:r>
              <a:r>
                <a:rPr lang="fr-FR" sz="1400" b="1" dirty="0">
                  <a:latin typeface="Khmer UI" panose="020B0502040204020203" pitchFamily="34" charset="0"/>
                  <a:cs typeface="Khmer UI" panose="020B0502040204020203" pitchFamily="34" charset="0"/>
                </a:rPr>
                <a:t> clean value</a:t>
              </a:r>
              <a:endParaRPr lang="fr-FR" sz="1400" dirty="0"/>
            </a:p>
          </p:txBody>
        </p:sp>
        <p:sp>
          <p:nvSpPr>
            <p:cNvPr id="12" name="ZoneTexte 9"/>
            <p:cNvSpPr txBox="1"/>
            <p:nvPr/>
          </p:nvSpPr>
          <p:spPr>
            <a:xfrm>
              <a:off x="8027100" y="461424"/>
              <a:ext cx="760161" cy="288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900" b="1" dirty="0">
                  <a:latin typeface="Khmer UI" panose="020B0502040204020203" pitchFamily="34" charset="0"/>
                  <a:cs typeface="Khmer UI" panose="020B0502040204020203" pitchFamily="34" charset="0"/>
                </a:rPr>
                <a:t>D&amp;I</a:t>
              </a:r>
              <a:r>
                <a:rPr lang="fr-FR" sz="1900" dirty="0"/>
                <a:t>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85982" y="477466"/>
            <a:ext cx="8418449" cy="3147046"/>
            <a:chOff x="2155021" y="1319967"/>
            <a:chExt cx="8418449" cy="3147046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3" r="25089"/>
            <a:stretch/>
          </p:blipFill>
          <p:spPr bwMode="auto">
            <a:xfrm>
              <a:off x="2155021" y="1342812"/>
              <a:ext cx="2116992" cy="3049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Afbeelding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647" y="1319967"/>
              <a:ext cx="2033141" cy="3050268"/>
            </a:xfrm>
            <a:prstGeom prst="rect">
              <a:avLst/>
            </a:prstGeom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7020" y="1342812"/>
              <a:ext cx="2076450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812" y="1319967"/>
              <a:ext cx="1656184" cy="3147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itel 1"/>
          <p:cNvSpPr>
            <a:spLocks noGrp="1"/>
          </p:cNvSpPr>
          <p:nvPr>
            <p:ph type="ctrTitle"/>
          </p:nvPr>
        </p:nvSpPr>
        <p:spPr>
          <a:xfrm>
            <a:off x="1567749" y="4149874"/>
            <a:ext cx="9144000" cy="1190238"/>
          </a:xfrm>
        </p:spPr>
        <p:txBody>
          <a:bodyPr>
            <a:normAutofit fontScale="90000"/>
          </a:bodyPr>
          <a:lstStyle/>
          <a:p>
            <a:r>
              <a:rPr lang="nl-NL" sz="3600" b="1" dirty="0" smtClean="0">
                <a:latin typeface="Euphemia" panose="020B0503040102020104" pitchFamily="34" charset="0"/>
              </a:rPr>
              <a:t>The FeyeCon </a:t>
            </a:r>
            <a:r>
              <a:rPr lang="en-US" sz="3600" b="1" dirty="0" smtClean="0">
                <a:latin typeface="Euphemia" panose="020B0503040102020104" pitchFamily="34" charset="0"/>
              </a:rPr>
              <a:t>Group</a:t>
            </a:r>
            <a:br>
              <a:rPr lang="en-US" sz="3600" b="1" dirty="0" smtClean="0">
                <a:latin typeface="Euphemia" panose="020B0503040102020104" pitchFamily="34" charset="0"/>
              </a:rPr>
            </a:br>
            <a:r>
              <a:rPr lang="en-US" sz="2800" dirty="0" smtClean="0">
                <a:latin typeface="Euphemia" panose="020B0503040102020104" pitchFamily="34" charset="0"/>
              </a:rPr>
              <a:t>Innovative Solutions </a:t>
            </a:r>
            <a:r>
              <a:rPr lang="en-US" sz="2800" dirty="0">
                <a:latin typeface="Euphemia" panose="020B0503040102020104" pitchFamily="34" charset="0"/>
              </a:rPr>
              <a:t>for </a:t>
            </a:r>
            <a:r>
              <a:rPr lang="en-US" sz="2800" dirty="0" smtClean="0">
                <a:latin typeface="Euphemia" panose="020B0503040102020104" pitchFamily="34" charset="0"/>
              </a:rPr>
              <a:t>waste recycling</a:t>
            </a:r>
            <a:br>
              <a:rPr lang="en-US" sz="2800" dirty="0" smtClean="0">
                <a:latin typeface="Euphemia" panose="020B0503040102020104" pitchFamily="34" charset="0"/>
              </a:rPr>
            </a:br>
            <a:r>
              <a:rPr lang="en-US" sz="2800" dirty="0" smtClean="0">
                <a:latin typeface="Euphemia" panose="020B0503040102020104" pitchFamily="34" charset="0"/>
              </a:rPr>
              <a:t/>
            </a:r>
            <a:br>
              <a:rPr lang="en-US" sz="2800" dirty="0" smtClean="0">
                <a:latin typeface="Euphemia" panose="020B0503040102020104" pitchFamily="34" charset="0"/>
              </a:rPr>
            </a:br>
            <a:r>
              <a:rPr lang="en-US" sz="2800" dirty="0" smtClean="0">
                <a:latin typeface="Euphemia" panose="020B0503040102020104" pitchFamily="34" charset="0"/>
              </a:rPr>
              <a:t>Industry seminar</a:t>
            </a:r>
            <a:br>
              <a:rPr lang="en-US" sz="2800" dirty="0" smtClean="0">
                <a:latin typeface="Euphemia" panose="020B0503040102020104" pitchFamily="34" charset="0"/>
              </a:rPr>
            </a:br>
            <a:endParaRPr lang="en-US" sz="3600" b="1" dirty="0">
              <a:latin typeface="Euphemia" panose="020B0503040102020104" pitchFamily="34" charset="0"/>
            </a:endParaRPr>
          </a:p>
        </p:txBody>
      </p:sp>
      <p:pic>
        <p:nvPicPr>
          <p:cNvPr id="20" name="Picture 19" descr="w2go_logo_rgbblack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2057" y="4149874"/>
            <a:ext cx="1656184" cy="82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76187" y="5811245"/>
            <a:ext cx="3155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Ngomsik-Fanselow</a:t>
            </a:r>
            <a:endParaRPr lang="nl-NL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nl-N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J. Berriatua</a:t>
            </a:r>
          </a:p>
          <a:p>
            <a:pPr algn="ctr"/>
            <a:r>
              <a:rPr lang="nl-NL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R. Menendez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1773" y="4973232"/>
            <a:ext cx="340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14</a:t>
            </a:r>
            <a:r>
              <a:rPr lang="nl-NL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2015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3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0830" y="249929"/>
            <a:ext cx="630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 Supercritical water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469" y="1345280"/>
            <a:ext cx="11161240" cy="146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Depolymerisation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lignin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240201" y="2328925"/>
            <a:ext cx="41386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4077866"/>
            <a:ext cx="274288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516928"/>
            <a:ext cx="3168352" cy="318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07374" y="4426142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Valuable phenolic coumpounds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0830" y="249929"/>
            <a:ext cx="630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 Supercritical water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469" y="1345280"/>
            <a:ext cx="1116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 </a:t>
            </a:r>
            <a:r>
              <a:rPr lang="nl-N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Precious metals recovery from WEEE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987724" y="2518896"/>
            <a:ext cx="413866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ewasteguide.info/files/images/3564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49" y="3501802"/>
            <a:ext cx="3744416" cy="28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6654" y="589973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Au, Co, Li...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3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0830" y="249929"/>
            <a:ext cx="630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nl-N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Supercritical CO</a:t>
            </a:r>
            <a:r>
              <a:rPr lang="nl-NL" sz="40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4000" b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485" y="1557586"/>
            <a:ext cx="5381029" cy="406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85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0830" y="249929"/>
            <a:ext cx="630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nl-N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Supercritical CO</a:t>
            </a:r>
            <a:r>
              <a:rPr lang="nl-NL" sz="40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4000" b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420" y="1341562"/>
            <a:ext cx="1116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High value textile recycling: </a:t>
            </a:r>
            <a:r>
              <a:rPr lang="nl-N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Decolouration of polyester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https://upload.wikimedia.org/wikipedia/commons/3/37/Polyethylene_terephthala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5085978"/>
            <a:ext cx="4479340" cy="120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92" y="2687389"/>
            <a:ext cx="309562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75126" y="2687389"/>
            <a:ext cx="5472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– To ease chemical recycling</a:t>
            </a:r>
          </a:p>
          <a:p>
            <a:pPr>
              <a:lnSpc>
                <a:spcPct val="150000"/>
              </a:lnSpc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2 -  To allow redyeing </a:t>
            </a:r>
          </a:p>
          <a:p>
            <a:pPr>
              <a:lnSpc>
                <a:spcPct val="150000"/>
              </a:lnSpc>
            </a:pPr>
            <a:r>
              <a:rPr lang="nl-N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– To be used in plasturgy... 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7420" y="1341562"/>
            <a:ext cx="11161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2- Recycling of Automotive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Shredder Residues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0830" y="249929"/>
            <a:ext cx="630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nl-N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Supercritical CO</a:t>
            </a:r>
            <a:r>
              <a:rPr lang="nl-NL" sz="40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4000" b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8" y="3318877"/>
            <a:ext cx="490531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Extraction of </a:t>
            </a:r>
            <a:endParaRPr lang="nl-NL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Brominated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Flame-Retardants</a:t>
            </a:r>
            <a:endParaRPr lang="en-US" sz="2800" dirty="0"/>
          </a:p>
        </p:txBody>
      </p:sp>
      <p:pic>
        <p:nvPicPr>
          <p:cNvPr id="10242" name="Picture 2" descr="http://www.steinertglobal.com/typo3temp/_processed_/csm_auto_3_de4102a5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53" y="2853731"/>
            <a:ext cx="636776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0830" y="249929"/>
            <a:ext cx="630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nl-N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Supercritical CO</a:t>
            </a:r>
            <a:r>
              <a:rPr lang="nl-NL" sz="40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4000" b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420" y="1341562"/>
            <a:ext cx="1116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nl-N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Extraction of valuable components from agriculture waste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9382" y="3066448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Pigments,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Anti-oxidants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Fragrance...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http://p-fst1.pixstatic.com/55bb68f9dbfa3f2466006afd/_w.540_s.fit_/shutterstock_16094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33" y="3066448"/>
            <a:ext cx="2005197" cy="293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www.etv3.net/wp-content/uploads/2015/01/Rose-Petals-For-Sk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86" y="2739084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710830" y="249929"/>
            <a:ext cx="630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C- Supercritical CO</a:t>
            </a:r>
            <a:r>
              <a:rPr lang="nl-NL" sz="4000" b="1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4000" b="1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4469" y="1345280"/>
            <a:ext cx="1116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Fractionnation </a:t>
            </a:r>
            <a:r>
              <a:rPr lang="nl-N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fish oil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4469" y="3784753"/>
            <a:ext cx="36009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Separation of </a:t>
            </a:r>
            <a:r>
              <a:rPr lang="nl-NL" sz="28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w</a:t>
            </a:r>
            <a:r>
              <a:rPr lang="nl-NL" sz="2800" baseline="-25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</a:p>
          <a:p>
            <a:pPr algn="ctr"/>
            <a:r>
              <a:rPr lang="nl-NL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other fatty acids</a:t>
            </a:r>
            <a:endParaRPr lang="en-US" sz="28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430" y="2565698"/>
            <a:ext cx="2439786" cy="399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9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6774" y="2637706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 for your attention !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://us.123rf.com/400wm/400/400/brandedhorse/brandedhorse1005/brandedhorse100500110/7055639-fresh-grain-field-with-a-tree-in-back-on-horizon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97" y="5086603"/>
            <a:ext cx="2360705" cy="154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4.bp.blogspot.com/-v5zpiABuGY0/UAkL9_dC2rI/AAAAAAAAAYc/Ka7gfRFeyjo/s1600/pure-water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542" y="1497198"/>
            <a:ext cx="2427831" cy="16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www.earthtimes.org/newsimage/is-wind-energy-what-we-want_58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028" y="3257079"/>
            <a:ext cx="2369674" cy="165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737125" y="1732577"/>
            <a:ext cx="9156680" cy="1585734"/>
          </a:xfrm>
          <a:prstGeom prst="rect">
            <a:avLst/>
          </a:prstGeom>
          <a:noFill/>
        </p:spPr>
        <p:txBody>
          <a:bodyPr wrap="square" lIns="107356" tIns="53679" rIns="107356" bIns="5367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a profound </a:t>
            </a:r>
            <a:r>
              <a:rPr lang="nl-N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</a:t>
            </a:r>
            <a:r>
              <a:rPr lang="nl-NL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 cleaner and more </a:t>
            </a:r>
            <a:r>
              <a:rPr lang="nl-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sustainable world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30264" y="4509914"/>
            <a:ext cx="9131938" cy="1585734"/>
          </a:xfrm>
          <a:prstGeom prst="rect">
            <a:avLst/>
          </a:prstGeom>
          <a:noFill/>
        </p:spPr>
        <p:txBody>
          <a:bodyPr wrap="square" lIns="107356" tIns="53679" rIns="107356" bIns="53679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nl-N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use a </a:t>
            </a:r>
            <a:r>
              <a:rPr lang="nl-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nl-NL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nl-NL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technology platform  </a:t>
            </a:r>
            <a:r>
              <a:rPr lang="nl-NL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innovate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processes and products.</a:t>
            </a:r>
          </a:p>
        </p:txBody>
      </p:sp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2255280" y="261442"/>
            <a:ext cx="7260139" cy="863046"/>
          </a:xfrm>
        </p:spPr>
        <p:txBody>
          <a:bodyPr>
            <a:normAutofit/>
          </a:bodyPr>
          <a:lstStyle/>
          <a:p>
            <a:r>
              <a:rPr 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cs typeface="Microsoft Sans Serif" panose="020B0604020202020204" pitchFamily="34" charset="0"/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34181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822" y="5367442"/>
            <a:ext cx="2831269" cy="1423504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74668" y="1552183"/>
            <a:ext cx="10072393" cy="4527011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FeyeCon  is global  leader in CO₂ Technology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Founded in 2001 by 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Geert Woerlee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 employees – 18 nationalities  - highly educated – 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 PhD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r>
              <a:rPr lang="en-US" sz="2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thirty five 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relevant patents 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Intel: </a:t>
            </a:r>
            <a:r>
              <a:rPr lang="en-GB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Textile, Polymers, </a:t>
            </a:r>
            <a:r>
              <a:rPr lang="en-GB" sz="21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Pharma</a:t>
            </a:r>
            <a:r>
              <a:rPr lang="en-GB" sz="21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Food, Cosmetics, Material sciences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Twelve successful Joint Ventures</a:t>
            </a:r>
          </a:p>
          <a:p>
            <a:pPr>
              <a:lnSpc>
                <a:spcPct val="150000"/>
              </a:lnSpc>
            </a:pPr>
            <a:r>
              <a:rPr lang="nl-N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nl-NL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M€ revenues in </a:t>
            </a:r>
            <a:r>
              <a:rPr lang="nl-NL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  <a:r>
              <a:rPr lang="en-US" sz="2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 presence  </a:t>
            </a:r>
            <a:r>
              <a:rPr lang="en-US" sz="2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Europe, the USA and Asia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800054" y="202931"/>
            <a:ext cx="6590305" cy="858278"/>
            <a:chOff x="2223251" y="138481"/>
            <a:chExt cx="6590305" cy="858278"/>
          </a:xfrm>
        </p:grpSpPr>
        <p:pic>
          <p:nvPicPr>
            <p:cNvPr id="15" name="Afbeelding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204" y="138481"/>
              <a:ext cx="2078482" cy="85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43686" y="284345"/>
              <a:ext cx="3069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Group</a:t>
              </a:r>
              <a:endPara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23251" y="284345"/>
              <a:ext cx="1534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</a:t>
              </a:r>
              <a:endPara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12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66663" y="1874312"/>
            <a:ext cx="3758713" cy="2602627"/>
            <a:chOff x="266698" y="1873878"/>
            <a:chExt cx="3759202" cy="2602024"/>
          </a:xfrm>
        </p:grpSpPr>
        <p:sp>
          <p:nvSpPr>
            <p:cNvPr id="38" name="Rectangle 37"/>
            <p:cNvSpPr/>
            <p:nvPr/>
          </p:nvSpPr>
          <p:spPr>
            <a:xfrm>
              <a:off x="266700" y="2311400"/>
              <a:ext cx="3759200" cy="199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Afbeelding 5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204" y="2466389"/>
              <a:ext cx="1728391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66698" y="3125201"/>
              <a:ext cx="3759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r>
                <a:rPr lang="fr-FR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éveloppement </a:t>
              </a:r>
              <a:r>
                <a:rPr lang="fr-FR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&amp;</a:t>
              </a:r>
              <a:r>
                <a:rPr lang="fr-FR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16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r>
                <a:rPr lang="fr-FR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mplémentation </a:t>
              </a:r>
              <a:endParaRPr lang="fr-FR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66700" y="3645097"/>
              <a:ext cx="3759200" cy="8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R&amp;D</a:t>
              </a:r>
            </a:p>
            <a:p>
              <a:pPr algn="ctr"/>
              <a:r>
                <a:rPr lang="nl-NL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Product development</a:t>
              </a:r>
              <a:endPara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6701" y="1873878"/>
              <a:ext cx="3759198" cy="4615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Weesp, Pays-Bas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62942" y="1689645"/>
            <a:ext cx="3722734" cy="2906335"/>
            <a:chOff x="4163483" y="1689254"/>
            <a:chExt cx="3723218" cy="2905662"/>
          </a:xfrm>
        </p:grpSpPr>
        <p:grpSp>
          <p:nvGrpSpPr>
            <p:cNvPr id="44" name="Group 43"/>
            <p:cNvGrpSpPr/>
            <p:nvPr/>
          </p:nvGrpSpPr>
          <p:grpSpPr>
            <a:xfrm>
              <a:off x="4305300" y="2311400"/>
              <a:ext cx="3581401" cy="2283516"/>
              <a:chOff x="4183616" y="2297528"/>
              <a:chExt cx="3581401" cy="2283516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183617" y="2297528"/>
                <a:ext cx="3581400" cy="199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Imag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8629" y="2438229"/>
                <a:ext cx="1911375" cy="686972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4183616" y="3380993"/>
                <a:ext cx="3581400" cy="1200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1" dirty="0" smtClean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R&amp;D</a:t>
                </a:r>
              </a:p>
              <a:p>
                <a:pPr algn="ctr"/>
                <a:r>
                  <a:rPr lang="nl-NL" b="1" dirty="0" smtClean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Process development</a:t>
                </a:r>
              </a:p>
              <a:p>
                <a:pPr algn="ctr"/>
                <a:r>
                  <a:rPr lang="nl-NL" b="1" dirty="0" smtClean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Equipment</a:t>
                </a:r>
                <a:endParaRPr lang="en-US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163483" y="1689254"/>
              <a:ext cx="3723217" cy="461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Champigneulles, France</a:t>
              </a:r>
              <a:endPara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639182" y="1864041"/>
            <a:ext cx="3533991" cy="2428381"/>
            <a:chOff x="8267700" y="1876504"/>
            <a:chExt cx="3759200" cy="2441691"/>
          </a:xfrm>
        </p:grpSpPr>
        <p:sp>
          <p:nvSpPr>
            <p:cNvPr id="50" name="Rectangle 49"/>
            <p:cNvSpPr/>
            <p:nvPr/>
          </p:nvSpPr>
          <p:spPr>
            <a:xfrm>
              <a:off x="8267700" y="2324295"/>
              <a:ext cx="3581400" cy="19939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Afbeelding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0224" y="2165348"/>
              <a:ext cx="2163541" cy="1068597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52" name="TextBox 51"/>
            <p:cNvSpPr txBox="1"/>
            <p:nvPr/>
          </p:nvSpPr>
          <p:spPr>
            <a:xfrm>
              <a:off x="8267700" y="3645096"/>
              <a:ext cx="3759200" cy="46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 smtClean="0">
                  <a:solidFill>
                    <a:srgbClr val="203C6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Commercialisation</a:t>
              </a:r>
              <a:endParaRPr lang="en-US" b="1" dirty="0">
                <a:solidFill>
                  <a:srgbClr val="203C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381025" y="1876504"/>
              <a:ext cx="2921695" cy="46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91678" y="4896902"/>
            <a:ext cx="9366634" cy="1077919"/>
            <a:chOff x="150194" y="4895768"/>
            <a:chExt cx="9367853" cy="1077669"/>
          </a:xfrm>
        </p:grpSpPr>
        <p:sp>
          <p:nvSpPr>
            <p:cNvPr id="55" name="Chevron 54"/>
            <p:cNvSpPr/>
            <p:nvPr/>
          </p:nvSpPr>
          <p:spPr>
            <a:xfrm>
              <a:off x="1343604" y="4896933"/>
              <a:ext cx="2230317" cy="1064845"/>
            </a:xfrm>
            <a:prstGeom prst="chevron">
              <a:avLst/>
            </a:prstGeom>
            <a:solidFill>
              <a:srgbClr val="203C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6" name="Chevron 55"/>
            <p:cNvSpPr/>
            <p:nvPr/>
          </p:nvSpPr>
          <p:spPr>
            <a:xfrm>
              <a:off x="3082450" y="4895771"/>
              <a:ext cx="1777517" cy="1064845"/>
            </a:xfrm>
            <a:prstGeom prst="chevron">
              <a:avLst/>
            </a:prstGeom>
            <a:solidFill>
              <a:srgbClr val="203C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7" name="Chevron 56"/>
            <p:cNvSpPr/>
            <p:nvPr/>
          </p:nvSpPr>
          <p:spPr>
            <a:xfrm>
              <a:off x="4355080" y="4895770"/>
              <a:ext cx="2054963" cy="1064845"/>
            </a:xfrm>
            <a:prstGeom prst="chevron">
              <a:avLst/>
            </a:prstGeom>
            <a:solidFill>
              <a:srgbClr val="203C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1714021" y="5177469"/>
              <a:ext cx="1812683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MS Reference Sans Serif"/>
                  <a:cs typeface="MS Reference Sans Serif"/>
                </a:rPr>
                <a:t>Process development</a:t>
              </a:r>
              <a:endParaRPr lang="en-GB" sz="1400" dirty="0">
                <a:solidFill>
                  <a:schemeClr val="bg1"/>
                </a:solidFill>
                <a:latin typeface="MS Reference Sans Serif"/>
                <a:cs typeface="MS Reference Sans Serif"/>
              </a:endParaRPr>
            </a:p>
          </p:txBody>
        </p:sp>
        <p:sp>
          <p:nvSpPr>
            <p:cNvPr id="59" name="TextBox 14"/>
            <p:cNvSpPr txBox="1"/>
            <p:nvPr/>
          </p:nvSpPr>
          <p:spPr>
            <a:xfrm>
              <a:off x="3395377" y="5288900"/>
              <a:ext cx="15362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MS Reference Sans Serif"/>
                  <a:cs typeface="MS Reference Sans Serif"/>
                </a:rPr>
                <a:t>Engineering</a:t>
              </a:r>
              <a:endParaRPr lang="en-GB" sz="1400" dirty="0">
                <a:solidFill>
                  <a:schemeClr val="bg1"/>
                </a:solidFill>
                <a:latin typeface="MS Reference Sans Serif"/>
                <a:cs typeface="MS Reference Sans Serif"/>
              </a:endParaRPr>
            </a:p>
          </p:txBody>
        </p:sp>
        <p:sp>
          <p:nvSpPr>
            <p:cNvPr id="60" name="TextBox 15"/>
            <p:cNvSpPr txBox="1"/>
            <p:nvPr/>
          </p:nvSpPr>
          <p:spPr>
            <a:xfrm>
              <a:off x="4707502" y="5166585"/>
              <a:ext cx="1610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MS Reference Sans Serif"/>
                  <a:cs typeface="MS Reference Sans Serif"/>
                </a:rPr>
                <a:t>Pre-industrialisation</a:t>
              </a:r>
              <a:endParaRPr lang="en-GB" sz="1400" dirty="0">
                <a:solidFill>
                  <a:schemeClr val="bg1"/>
                </a:solidFill>
                <a:latin typeface="MS Reference Sans Serif"/>
                <a:cs typeface="MS Reference Sans Serif"/>
              </a:endParaRPr>
            </a:p>
          </p:txBody>
        </p:sp>
        <p:sp>
          <p:nvSpPr>
            <p:cNvPr id="61" name="Chevron 60"/>
            <p:cNvSpPr/>
            <p:nvPr/>
          </p:nvSpPr>
          <p:spPr>
            <a:xfrm>
              <a:off x="5923873" y="4895769"/>
              <a:ext cx="2124808" cy="1064845"/>
            </a:xfrm>
            <a:prstGeom prst="chevron">
              <a:avLst/>
            </a:prstGeom>
            <a:solidFill>
              <a:srgbClr val="203C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17"/>
            <p:cNvSpPr txBox="1"/>
            <p:nvPr/>
          </p:nvSpPr>
          <p:spPr>
            <a:xfrm>
              <a:off x="6366911" y="5285237"/>
              <a:ext cx="168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MS Reference Sans Serif"/>
                  <a:cs typeface="MS Reference Sans Serif"/>
                </a:rPr>
                <a:t>Implementation</a:t>
              </a:r>
              <a:endParaRPr lang="en-GB" sz="1400" dirty="0">
                <a:solidFill>
                  <a:schemeClr val="bg1"/>
                </a:solidFill>
                <a:latin typeface="MS Reference Sans Serif"/>
                <a:cs typeface="MS Reference Sans Serif"/>
              </a:endParaRPr>
            </a:p>
          </p:txBody>
        </p:sp>
        <p:sp>
          <p:nvSpPr>
            <p:cNvPr id="63" name="Chevron 62"/>
            <p:cNvSpPr/>
            <p:nvPr/>
          </p:nvSpPr>
          <p:spPr>
            <a:xfrm>
              <a:off x="7568643" y="4895768"/>
              <a:ext cx="1725348" cy="1064845"/>
            </a:xfrm>
            <a:prstGeom prst="chevron">
              <a:avLst/>
            </a:prstGeom>
            <a:solidFill>
              <a:srgbClr val="203C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Chevron 63"/>
            <p:cNvSpPr/>
            <p:nvPr/>
          </p:nvSpPr>
          <p:spPr>
            <a:xfrm>
              <a:off x="150194" y="4908592"/>
              <a:ext cx="1648068" cy="1064845"/>
            </a:xfrm>
            <a:prstGeom prst="chevron">
              <a:avLst/>
            </a:prstGeom>
            <a:solidFill>
              <a:srgbClr val="203C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12"/>
            <p:cNvSpPr txBox="1"/>
            <p:nvPr/>
          </p:nvSpPr>
          <p:spPr>
            <a:xfrm>
              <a:off x="604213" y="5274300"/>
              <a:ext cx="1390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MS Reference Sans Serif"/>
                  <a:cs typeface="MS Reference Sans Serif"/>
                </a:rPr>
                <a:t>R &amp; D</a:t>
              </a:r>
              <a:endParaRPr lang="en-GB" sz="1400" dirty="0">
                <a:solidFill>
                  <a:schemeClr val="bg1"/>
                </a:solidFill>
                <a:latin typeface="MS Reference Sans Serif"/>
                <a:cs typeface="MS Reference Sans Serif"/>
              </a:endParaRPr>
            </a:p>
          </p:txBody>
        </p:sp>
        <p:sp>
          <p:nvSpPr>
            <p:cNvPr id="66" name="TextBox 17"/>
            <p:cNvSpPr txBox="1"/>
            <p:nvPr/>
          </p:nvSpPr>
          <p:spPr>
            <a:xfrm>
              <a:off x="7836277" y="5287127"/>
              <a:ext cx="168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MS Reference Sans Serif"/>
                  <a:cs typeface="MS Reference Sans Serif"/>
                </a:rPr>
                <a:t>Production</a:t>
              </a:r>
              <a:endParaRPr lang="en-GB" sz="1400" dirty="0">
                <a:solidFill>
                  <a:schemeClr val="bg1"/>
                </a:solidFill>
                <a:latin typeface="MS Reference Sans Serif"/>
                <a:cs typeface="MS Reference Sans Serif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374203" y="4896901"/>
            <a:ext cx="2124531" cy="1065092"/>
            <a:chOff x="8833850" y="4895767"/>
            <a:chExt cx="2124808" cy="1064845"/>
          </a:xfrm>
        </p:grpSpPr>
        <p:sp>
          <p:nvSpPr>
            <p:cNvPr id="68" name="Chevron 67"/>
            <p:cNvSpPr/>
            <p:nvPr/>
          </p:nvSpPr>
          <p:spPr>
            <a:xfrm>
              <a:off x="8833850" y="4895767"/>
              <a:ext cx="2124808" cy="1064845"/>
            </a:xfrm>
            <a:prstGeom prst="chevron">
              <a:avLst/>
            </a:prstGeom>
            <a:solidFill>
              <a:srgbClr val="203C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17"/>
            <p:cNvSpPr txBox="1"/>
            <p:nvPr/>
          </p:nvSpPr>
          <p:spPr>
            <a:xfrm>
              <a:off x="9237446" y="5147581"/>
              <a:ext cx="1681770" cy="523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MS Reference Sans Serif"/>
                  <a:cs typeface="MS Reference Sans Serif"/>
                </a:rPr>
                <a:t>Market development</a:t>
              </a:r>
              <a:endParaRPr lang="en-GB" sz="1400" dirty="0">
                <a:solidFill>
                  <a:schemeClr val="bg1"/>
                </a:solidFill>
                <a:latin typeface="MS Reference Sans Serif"/>
                <a:cs typeface="MS Reference Sans Serif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20198" y="1146745"/>
            <a:ext cx="8368939" cy="5491640"/>
            <a:chOff x="207701" y="1134281"/>
            <a:chExt cx="8368939" cy="5491640"/>
          </a:xfrm>
        </p:grpSpPr>
        <p:grpSp>
          <p:nvGrpSpPr>
            <p:cNvPr id="96" name="Group 95"/>
            <p:cNvGrpSpPr/>
            <p:nvPr/>
          </p:nvGrpSpPr>
          <p:grpSpPr>
            <a:xfrm>
              <a:off x="207701" y="1134281"/>
              <a:ext cx="8368939" cy="4380711"/>
              <a:chOff x="207701" y="1134281"/>
              <a:chExt cx="8368939" cy="4380711"/>
            </a:xfrm>
          </p:grpSpPr>
          <p:pic>
            <p:nvPicPr>
              <p:cNvPr id="100" name="Afbeelding 4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95" t="15600" r="13127" b="15934"/>
              <a:stretch/>
            </p:blipFill>
            <p:spPr>
              <a:xfrm>
                <a:off x="207702" y="2195263"/>
                <a:ext cx="2049650" cy="1034980"/>
              </a:xfrm>
              <a:prstGeom prst="rect">
                <a:avLst/>
              </a:prstGeom>
            </p:spPr>
          </p:pic>
          <p:pic>
            <p:nvPicPr>
              <p:cNvPr id="101" name="Picture 9" descr="Echo.gif"/>
              <p:cNvPicPr>
                <a:picLocks noChangeAspect="1"/>
              </p:cNvPicPr>
              <p:nvPr/>
            </p:nvPicPr>
            <p:blipFill>
              <a:blip r:embed="rId6" cstate="print"/>
              <a:srcRect l="3703" t="3053" r="3703" b="9764"/>
              <a:stretch>
                <a:fillRect/>
              </a:stretch>
            </p:blipFill>
            <p:spPr bwMode="auto">
              <a:xfrm>
                <a:off x="2325259" y="2176225"/>
                <a:ext cx="2050172" cy="1054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259" y="4439160"/>
                <a:ext cx="2050171" cy="1075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" name="Picture 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701" y="3255545"/>
                <a:ext cx="2049649" cy="1132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" name="TextBox 103"/>
              <p:cNvSpPr txBox="1"/>
              <p:nvPr/>
            </p:nvSpPr>
            <p:spPr>
              <a:xfrm>
                <a:off x="207701" y="1220552"/>
                <a:ext cx="211755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b="1" dirty="0" smtClean="0">
                    <a:solidFill>
                      <a:srgbClr val="203C6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Food</a:t>
                </a:r>
                <a:endParaRPr lang="en-US" b="1" dirty="0">
                  <a:solidFill>
                    <a:srgbClr val="203C6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257350" y="1226614"/>
                <a:ext cx="211808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803275" algn="l"/>
                  </a:tabLst>
                </a:pPr>
                <a:r>
                  <a:rPr lang="nl-NL" b="1" dirty="0" smtClean="0">
                    <a:solidFill>
                      <a:srgbClr val="203C6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Pharma</a:t>
                </a:r>
                <a:endParaRPr lang="en-US" b="1" dirty="0">
                  <a:solidFill>
                    <a:srgbClr val="203C6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475646" y="1134281"/>
                <a:ext cx="2050497" cy="570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b="1" dirty="0" smtClean="0">
                    <a:solidFill>
                      <a:srgbClr val="203C6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Textile</a:t>
                </a:r>
                <a:endParaRPr lang="en-US" b="1" dirty="0">
                  <a:solidFill>
                    <a:srgbClr val="203C6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107" name="Picture 106" descr="DyeCoo.png">
                <a:hlinkClick r:id="rId9" action="ppaction://hlinkfile"/>
              </p:cNvPr>
              <p:cNvPicPr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435540" y="2171845"/>
                <a:ext cx="2050497" cy="1034982"/>
              </a:xfrm>
              <a:prstGeom prst="rect">
                <a:avLst/>
              </a:prstGeom>
              <a:solidFill>
                <a:schemeClr val="bg1"/>
              </a:solidFill>
            </p:spPr>
          </p:pic>
          <p:grpSp>
            <p:nvGrpSpPr>
              <p:cNvPr id="108" name="Group 107"/>
              <p:cNvGrpSpPr/>
              <p:nvPr/>
            </p:nvGrpSpPr>
            <p:grpSpPr>
              <a:xfrm>
                <a:off x="4435540" y="3283920"/>
                <a:ext cx="2050497" cy="1132585"/>
                <a:chOff x="4590935" y="3455987"/>
                <a:chExt cx="2050497" cy="1132585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4590935" y="3455987"/>
                  <a:ext cx="2050497" cy="11325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8" name="Afbeelding 35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32729" y="3553858"/>
                  <a:ext cx="1086697" cy="936841"/>
                </a:xfrm>
                <a:prstGeom prst="rect">
                  <a:avLst/>
                </a:prstGeom>
              </p:spPr>
            </p:pic>
          </p:grpSp>
          <p:pic>
            <p:nvPicPr>
              <p:cNvPr id="109" name="Picture 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5259" y="3283920"/>
                <a:ext cx="2050172" cy="1104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0" name="Group 109"/>
              <p:cNvGrpSpPr/>
              <p:nvPr/>
            </p:nvGrpSpPr>
            <p:grpSpPr>
              <a:xfrm>
                <a:off x="6546275" y="2143882"/>
                <a:ext cx="2030365" cy="1086361"/>
                <a:chOff x="6747538" y="2325808"/>
                <a:chExt cx="2050497" cy="1132584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6747538" y="2325808"/>
                  <a:ext cx="2050497" cy="113258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6" name="Picture 35" descr="logo_300.tif"/>
                <p:cNvPicPr>
                  <a:picLocks noChangeAspect="1"/>
                </p:cNvPicPr>
                <p:nvPr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6767670" y="2764220"/>
                  <a:ext cx="2030365" cy="2557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11" name="TextBox 110"/>
              <p:cNvSpPr txBox="1"/>
              <p:nvPr/>
            </p:nvSpPr>
            <p:spPr>
              <a:xfrm>
                <a:off x="6579910" y="1134281"/>
                <a:ext cx="1996729" cy="5709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b="1" dirty="0">
                    <a:solidFill>
                      <a:srgbClr val="203C6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nl-NL" b="1" dirty="0" smtClean="0">
                    <a:solidFill>
                      <a:srgbClr val="203C68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osmetics</a:t>
                </a:r>
                <a:endParaRPr lang="en-US" b="1" dirty="0">
                  <a:solidFill>
                    <a:srgbClr val="203C6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207701" y="4439160"/>
                <a:ext cx="2049649" cy="1075832"/>
                <a:chOff x="322989" y="4566906"/>
                <a:chExt cx="2049649" cy="1075832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322989" y="4566906"/>
                  <a:ext cx="2049649" cy="10758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14" name="Afbeelding 3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9953" y="4679658"/>
                  <a:ext cx="1276377" cy="746413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</p:grpSp>
        <p:grpSp>
          <p:nvGrpSpPr>
            <p:cNvPr id="97" name="Group 96"/>
            <p:cNvGrpSpPr/>
            <p:nvPr/>
          </p:nvGrpSpPr>
          <p:grpSpPr>
            <a:xfrm>
              <a:off x="207702" y="5550089"/>
              <a:ext cx="2049649" cy="1075832"/>
              <a:chOff x="322990" y="5677835"/>
              <a:chExt cx="2049649" cy="1075832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322990" y="5677835"/>
                <a:ext cx="2049649" cy="10758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9" name="Afbeelding 3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813" y="5831540"/>
                <a:ext cx="1116659" cy="768422"/>
              </a:xfrm>
              <a:prstGeom prst="rect">
                <a:avLst/>
              </a:prstGeom>
            </p:spPr>
          </p:pic>
        </p:grpSp>
      </p:grpSp>
      <p:grpSp>
        <p:nvGrpSpPr>
          <p:cNvPr id="122" name="Group 121"/>
          <p:cNvGrpSpPr/>
          <p:nvPr/>
        </p:nvGrpSpPr>
        <p:grpSpPr>
          <a:xfrm>
            <a:off x="2223251" y="138481"/>
            <a:ext cx="6590305" cy="858278"/>
            <a:chOff x="2223251" y="138481"/>
            <a:chExt cx="6590305" cy="858278"/>
          </a:xfrm>
        </p:grpSpPr>
        <p:pic>
          <p:nvPicPr>
            <p:cNvPr id="119" name="Afbeelding 4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204" y="138481"/>
              <a:ext cx="2078482" cy="858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TextBox 119"/>
            <p:cNvSpPr txBox="1"/>
            <p:nvPr/>
          </p:nvSpPr>
          <p:spPr>
            <a:xfrm>
              <a:off x="5743686" y="284345"/>
              <a:ext cx="3069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Group</a:t>
              </a:r>
              <a:endPara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223251" y="284345"/>
              <a:ext cx="1534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2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The</a:t>
              </a:r>
              <a:endPara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31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78582" y="189434"/>
            <a:ext cx="10971372" cy="1143265"/>
          </a:xfrm>
        </p:spPr>
        <p:txBody>
          <a:bodyPr>
            <a:noAutofit/>
          </a:bodyPr>
          <a:lstStyle/>
          <a:p>
            <a:r>
              <a:rPr lang="nl-N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know-how of the FeyeCon Group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7706" y="3635081"/>
            <a:ext cx="2564586" cy="1064845"/>
            <a:chOff x="629464" y="3145076"/>
            <a:chExt cx="2564586" cy="1064845"/>
          </a:xfrm>
        </p:grpSpPr>
        <p:sp>
          <p:nvSpPr>
            <p:cNvPr id="6" name="Chevron 5"/>
            <p:cNvSpPr/>
            <p:nvPr/>
          </p:nvSpPr>
          <p:spPr>
            <a:xfrm>
              <a:off x="629464" y="3145076"/>
              <a:ext cx="2564586" cy="1064845"/>
            </a:xfrm>
            <a:prstGeom prst="chevron">
              <a:avLst/>
            </a:prstGeom>
            <a:solidFill>
              <a:srgbClr val="203C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1216676" y="3485645"/>
              <a:ext cx="1717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 &amp; D</a:t>
              </a:r>
              <a:endParaRPr lang="fr-F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85024" y="3635080"/>
            <a:ext cx="3389218" cy="1064845"/>
            <a:chOff x="2706782" y="3145075"/>
            <a:chExt cx="3389218" cy="1064845"/>
          </a:xfrm>
        </p:grpSpPr>
        <p:sp>
          <p:nvSpPr>
            <p:cNvPr id="9" name="Chevron 8"/>
            <p:cNvSpPr/>
            <p:nvPr/>
          </p:nvSpPr>
          <p:spPr>
            <a:xfrm>
              <a:off x="2706782" y="3145075"/>
              <a:ext cx="3389218" cy="1064845"/>
            </a:xfrm>
            <a:prstGeom prst="chevron">
              <a:avLst/>
            </a:prstGeom>
            <a:solidFill>
              <a:srgbClr val="203C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3172292" y="3502876"/>
              <a:ext cx="2798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Process Development</a:t>
              </a:r>
              <a:endParaRPr lang="en-GB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91830" y="3627894"/>
            <a:ext cx="2508436" cy="1064845"/>
            <a:chOff x="5613588" y="3137889"/>
            <a:chExt cx="2508436" cy="1064845"/>
          </a:xfrm>
        </p:grpSpPr>
        <p:sp>
          <p:nvSpPr>
            <p:cNvPr id="13" name="Chevron 12"/>
            <p:cNvSpPr/>
            <p:nvPr/>
          </p:nvSpPr>
          <p:spPr>
            <a:xfrm>
              <a:off x="5613588" y="3137889"/>
              <a:ext cx="2508436" cy="1064845"/>
            </a:xfrm>
            <a:prstGeom prst="chevron">
              <a:avLst/>
            </a:prstGeom>
            <a:solidFill>
              <a:srgbClr val="203C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5989265" y="3482623"/>
              <a:ext cx="1757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Engineering</a:t>
              </a:r>
              <a:endParaRPr lang="fr-F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613369" y="3622690"/>
            <a:ext cx="3673847" cy="1064845"/>
            <a:chOff x="7635127" y="3132685"/>
            <a:chExt cx="3673847" cy="1064845"/>
          </a:xfrm>
        </p:grpSpPr>
        <p:sp>
          <p:nvSpPr>
            <p:cNvPr id="16" name="Chevron 15"/>
            <p:cNvSpPr/>
            <p:nvPr/>
          </p:nvSpPr>
          <p:spPr>
            <a:xfrm>
              <a:off x="7635127" y="3132685"/>
              <a:ext cx="3673847" cy="1064845"/>
            </a:xfrm>
            <a:prstGeom prst="chevron">
              <a:avLst/>
            </a:prstGeom>
            <a:solidFill>
              <a:srgbClr val="203C68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8221859" y="3354332"/>
              <a:ext cx="2608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Business venture for </a:t>
              </a:r>
              <a:r>
                <a:rPr lang="fr-FR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various</a:t>
              </a:r>
              <a:r>
                <a:rPr lang="fr-FR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applications</a:t>
              </a:r>
              <a:endParaRPr lang="fr-F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4038" y="4838988"/>
            <a:ext cx="2859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Separation Sciences</a:t>
            </a:r>
          </a:p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patents</a:t>
            </a:r>
          </a:p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 tech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58193" y="4838988"/>
            <a:ext cx="2859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Scale up</a:t>
            </a:r>
          </a:p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Faster Processes</a:t>
            </a:r>
          </a:p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 OPEX/CAPEX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16306" y="4838988"/>
            <a:ext cx="2859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years experience in the design/building of industrial equipment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5790" y="4838988"/>
            <a:ext cx="3652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Recycling of organic waste</a:t>
            </a:r>
          </a:p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Recycling of agriculture waste</a:t>
            </a:r>
          </a:p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Recycling of textile</a:t>
            </a:r>
          </a:p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Recovery of inorganic waste</a:t>
            </a:r>
          </a:p>
          <a:p>
            <a:pPr algn="ctr"/>
            <a:r>
              <a:rPr lang="nl-NL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Desalination of water</a:t>
            </a:r>
          </a:p>
        </p:txBody>
      </p:sp>
      <p:pic>
        <p:nvPicPr>
          <p:cNvPr id="23" name="Picture 2" descr="H:\IMG_0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11" y="1629594"/>
            <a:ext cx="2484226" cy="165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265124" y="1268759"/>
            <a:ext cx="3339149" cy="2320340"/>
            <a:chOff x="8265124" y="1268759"/>
            <a:chExt cx="3339149" cy="2320340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790" y="1279986"/>
              <a:ext cx="1682552" cy="104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http://www.google.fr/url?source=imglanding&amp;ct=img&amp;q=http://blog.etundra.com/wp-content/Media/2013/03/paper-product-waste.jpg&amp;sa=X&amp;ei=AXJ2Vc_0Gsq5UbbkgLAN&amp;ved=0CAkQ8wc&amp;usg=AFQjCNFh0rpkOZuZtpyTmquGcIwwxw9fY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0453" y="1268759"/>
              <a:ext cx="1583820" cy="105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Afbeelding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5124" y="2384785"/>
              <a:ext cx="1693218" cy="1204314"/>
            </a:xfrm>
            <a:prstGeom prst="rect">
              <a:avLst/>
            </a:prstGeom>
          </p:spPr>
        </p:pic>
        <p:pic>
          <p:nvPicPr>
            <p:cNvPr id="1026" name="Picture 2" descr="http://www.householdappliancesworld.com/files/2014/04/raee141-small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6837" y="2384785"/>
              <a:ext cx="1557436" cy="1204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225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98" y="333450"/>
            <a:ext cx="10971372" cy="114326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1487" y="2360179"/>
            <a:ext cx="11161240" cy="1469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FeyeCon Group</a:t>
            </a:r>
            <a:endParaRPr lang="en-US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Recycling waste with Supercritical Fluids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0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0830" y="249929"/>
            <a:ext cx="630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  Supercritical water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910" y="1667723"/>
            <a:ext cx="5437154" cy="407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94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63" y="1845618"/>
            <a:ext cx="11161240" cy="2287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 Novel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approach for the fractionation and purification of soluble </a:t>
            </a:r>
            <a:r>
              <a:rPr lang="en-US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insoluble 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polymeric compounds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ellulose Sesse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5013970"/>
            <a:ext cx="30956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0830" y="249929"/>
            <a:ext cx="6300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A- Supercritical water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w2go_logo_rgbblac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622" y="5518026"/>
            <a:ext cx="1656184" cy="82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90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749152"/>
              </p:ext>
            </p:extLst>
          </p:nvPr>
        </p:nvGraphicFramePr>
        <p:xfrm>
          <a:off x="478582" y="1447739"/>
          <a:ext cx="10971213" cy="5167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586"/>
                <a:gridCol w="3888134"/>
                <a:gridCol w="4490493"/>
              </a:tblGrid>
              <a:tr h="7940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22394"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Super critical water</a:t>
                      </a:r>
                      <a:endParaRPr lang="en-US" sz="3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nl-NL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Reactions </a:t>
                      </a:r>
                      <a:r>
                        <a:rPr lang="nl-NL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too fast </a:t>
                      </a:r>
                      <a:r>
                        <a:rPr lang="nl-NL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get added value compound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nl-NL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Difficult to control</a:t>
                      </a:r>
                      <a:endParaRPr lang="nl-NL" sz="2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nl-NL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Leads to </a:t>
                      </a:r>
                      <a:r>
                        <a:rPr lang="nl-NL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degradation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nl-NL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Energivore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endParaRPr lang="nl-NL" sz="2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nl-NL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If oxidation (</a:t>
                      </a:r>
                      <a:r>
                        <a:rPr lang="nl-NL" sz="2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SWO</a:t>
                      </a:r>
                      <a:r>
                        <a:rPr lang="nl-NL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: able to completely oxidise any organic compounds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nl-NL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Reaction very fast </a:t>
                      </a:r>
                    </a:p>
                    <a:p>
                      <a:pPr marL="742950" indent="-742950">
                        <a:buFont typeface="Wingdings" panose="05000000000000000000" pitchFamily="2" charset="2"/>
                        <a:buChar char="Ø"/>
                      </a:pPr>
                      <a:r>
                        <a:rPr lang="nl-NL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Destruction of undesirable organic waste</a:t>
                      </a:r>
                    </a:p>
                    <a:p>
                      <a:pPr marL="742950" indent="-742950">
                        <a:buFont typeface="Wingdings" panose="05000000000000000000" pitchFamily="2" charset="2"/>
                        <a:buChar char="Ø"/>
                      </a:pPr>
                      <a:r>
                        <a:rPr lang="nl-NL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Recuperation of inorganic coumpounds (metals)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endParaRPr lang="en-US" sz="2200" dirty="0"/>
                    </a:p>
                  </a:txBody>
                  <a:tcPr/>
                </a:tc>
              </a:tr>
              <a:tr h="1264544">
                <a:tc>
                  <a:txBody>
                    <a:bodyPr/>
                    <a:lstStyle/>
                    <a:p>
                      <a:pPr algn="ctr"/>
                      <a:r>
                        <a:rPr lang="nl-NL" sz="3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</a:t>
                      </a:r>
                      <a:r>
                        <a:rPr lang="nl-NL" sz="3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critical water</a:t>
                      </a:r>
                      <a:endParaRPr lang="en-US" sz="3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nl-NL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Mass transfer limitations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nl-NL" sz="2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Possible to get added value compounds</a:t>
                      </a:r>
                      <a:endParaRPr lang="en-US" sz="2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503627" y="1473811"/>
            <a:ext cx="4972942" cy="621969"/>
            <a:chOff x="4583038" y="892786"/>
            <a:chExt cx="4972942" cy="6219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3038" y="933730"/>
              <a:ext cx="71985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3518" y="892786"/>
              <a:ext cx="652462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 descr="w2go_logo_rgbblac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7443" y="189434"/>
            <a:ext cx="1656184" cy="82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70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2D15CEBE62D84784E0438F6A9A0780" ma:contentTypeVersion="0" ma:contentTypeDescription="Create a new document." ma:contentTypeScope="" ma:versionID="1aedb0e6336d3e409fb82e6b5ec2787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63F67C13-0EBE-4CB2-A9BE-385C2BB7B2B4}"/>
</file>

<file path=customXml/itemProps2.xml><?xml version="1.0" encoding="utf-8"?>
<ds:datastoreItem xmlns:ds="http://schemas.openxmlformats.org/officeDocument/2006/customXml" ds:itemID="{4F9CB7B2-E183-40BC-A3DE-9E329C77D64B}"/>
</file>

<file path=customXml/itemProps3.xml><?xml version="1.0" encoding="utf-8"?>
<ds:datastoreItem xmlns:ds="http://schemas.openxmlformats.org/officeDocument/2006/customXml" ds:itemID="{750F336C-E9D2-4B83-885C-F0F0D89F873A}"/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413</Words>
  <Application>Microsoft Office PowerPoint</Application>
  <PresentationFormat>Custom</PresentationFormat>
  <Paragraphs>107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FeyeCon Group Innovative Solutions for waste recycling  Industry seminar </vt:lpstr>
      <vt:lpstr>Our mission</vt:lpstr>
      <vt:lpstr>PowerPoint Presentation</vt:lpstr>
      <vt:lpstr>PowerPoint Presentation</vt:lpstr>
      <vt:lpstr>The know-how of the FeyeCon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audreyn</dc:creator>
  <cp:lastModifiedBy>audreyn</cp:lastModifiedBy>
  <cp:revision>37</cp:revision>
  <dcterms:created xsi:type="dcterms:W3CDTF">2015-09-13T09:53:54Z</dcterms:created>
  <dcterms:modified xsi:type="dcterms:W3CDTF">2015-09-14T11:07:29Z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0x010100142D15CEBE62D84784E0438F6A9A0780</vt:lpwstr>
  </property>
</Properties>
</file>