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99" r:id="rId5"/>
    <p:sldId id="300" r:id="rId6"/>
    <p:sldId id="301" r:id="rId7"/>
    <p:sldId id="271" r:id="rId8"/>
    <p:sldId id="276" r:id="rId9"/>
    <p:sldId id="277" r:id="rId10"/>
    <p:sldId id="289" r:id="rId11"/>
    <p:sldId id="272" r:id="rId12"/>
    <p:sldId id="302" r:id="rId13"/>
    <p:sldId id="290" r:id="rId14"/>
    <p:sldId id="292" r:id="rId15"/>
    <p:sldId id="294" r:id="rId16"/>
    <p:sldId id="296" r:id="rId17"/>
    <p:sldId id="297" r:id="rId18"/>
  </p:sldIdLst>
  <p:sldSz cx="9144000" cy="6858000" type="screen4x3"/>
  <p:notesSz cx="6858000" cy="9144000"/>
  <p:custDataLst>
    <p:tags r:id="rId19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77" autoAdjust="0"/>
  </p:normalViewPr>
  <p:slideViewPr>
    <p:cSldViewPr>
      <p:cViewPr>
        <p:scale>
          <a:sx n="80" d="100"/>
          <a:sy n="80" d="100"/>
        </p:scale>
        <p:origin x="-1378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88125" y="188913"/>
            <a:ext cx="2016125" cy="59769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95975" cy="59769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88913"/>
            <a:ext cx="8215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lcolm\Desktop\06%20Sept%202015\W2G\Presentation%20movies\MVI_1656.MOV" TargetMode="External"/><Relationship Id="rId1" Type="http://schemas.openxmlformats.org/officeDocument/2006/relationships/video" Target="file:///C:\Users\Malcolm\Desktop\06%20Sept%202015\W2G\Presentation%20movies\MVI_1548.MOV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96875"/>
            <a:ext cx="7416824" cy="1398588"/>
          </a:xfrm>
        </p:spPr>
        <p:txBody>
          <a:bodyPr/>
          <a:lstStyle/>
          <a:p>
            <a:pPr algn="ctr"/>
            <a:r>
              <a:rPr lang="en-US" sz="1200" dirty="0" smtClean="0"/>
              <a:t>DEVELOPMENT AND VERIFICATION OF AN INNOVATIVE FULL LIFE SUSTAINABLE APPROACH TO THE VALORISATION OF MUNICIPAL SOLID WASTE INTO INDUSTRIAL FEEDSTOCKS</a:t>
            </a:r>
            <a:endParaRPr lang="hu-HU" sz="1200" dirty="0" smtClean="0"/>
          </a:p>
        </p:txBody>
      </p:sp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214313" y="5865045"/>
            <a:ext cx="2143125" cy="3407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600" dirty="0">
                <a:latin typeface="+mn-lt"/>
              </a:rPr>
              <a:t>www.waste2go.eu</a:t>
            </a:r>
            <a:endParaRPr lang="en-US" sz="1600" dirty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4334668"/>
            <a:ext cx="864393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Package 5: Process development for cellulose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degradation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baseline="0" dirty="0" smtClean="0">
                <a:latin typeface="+mj-lt"/>
                <a:ea typeface="+mj-ea"/>
                <a:cs typeface="+mj-cs"/>
              </a:rPr>
              <a:t>Malcolm</a:t>
            </a:r>
            <a:r>
              <a:rPr lang="en-US" sz="1200" b="1" kern="0" dirty="0" smtClean="0">
                <a:latin typeface="+mj-lt"/>
                <a:ea typeface="+mj-ea"/>
                <a:cs typeface="+mj-cs"/>
              </a:rPr>
              <a:t> Lock (CPI)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Brussels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14 - 15 </a:t>
            </a:r>
            <a:r>
              <a:rPr lang="en-US" sz="1200" b="1" kern="0" dirty="0" smtClean="0">
                <a:latin typeface="+mj-lt"/>
                <a:ea typeface="+mj-ea"/>
                <a:cs typeface="+mj-cs"/>
              </a:rPr>
              <a:t>September 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</a:t>
            </a: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500063" y="188913"/>
            <a:ext cx="821531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Biomixer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MR2 in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action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3128" y="-163816"/>
            <a:ext cx="8563328" cy="4888960"/>
            <a:chOff x="113128" y="-163816"/>
            <a:chExt cx="8563328" cy="4888960"/>
          </a:xfrm>
        </p:grpSpPr>
        <p:sp>
          <p:nvSpPr>
            <p:cNvPr id="8" name="AutoShape 2" descr="Image result for black hole"/>
            <p:cNvSpPr>
              <a:spLocks noChangeAspect="1" noChangeArrowheads="1"/>
            </p:cNvSpPr>
            <p:nvPr/>
          </p:nvSpPr>
          <p:spPr bwMode="auto">
            <a:xfrm>
              <a:off x="113128" y="-163816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" name="Picture 4" descr="G:\DCIM\132___03\IMG_162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656" y="824205"/>
              <a:ext cx="1975104" cy="1481328"/>
            </a:xfrm>
            <a:prstGeom prst="rect">
              <a:avLst/>
            </a:prstGeom>
            <a:noFill/>
          </p:spPr>
        </p:pic>
        <p:pic>
          <p:nvPicPr>
            <p:cNvPr id="10" name="Picture 8" descr="G:\DCIM\132___03\IMG_163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4888" y="824205"/>
              <a:ext cx="1975104" cy="1481328"/>
            </a:xfrm>
            <a:prstGeom prst="rect">
              <a:avLst/>
            </a:prstGeom>
            <a:noFill/>
          </p:spPr>
        </p:pic>
        <p:pic>
          <p:nvPicPr>
            <p:cNvPr id="11" name="Picture 9" descr="G:\DCIM\132___03\IMG_163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1352" y="824205"/>
              <a:ext cx="1975104" cy="1481328"/>
            </a:xfrm>
            <a:prstGeom prst="rect">
              <a:avLst/>
            </a:prstGeom>
            <a:noFill/>
          </p:spPr>
        </p:pic>
        <p:pic>
          <p:nvPicPr>
            <p:cNvPr id="12" name="Picture 3" descr="G:\DCIM\132___03\IMG_162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3120" y="824205"/>
              <a:ext cx="1975104" cy="148132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36656" y="233637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A. Starting material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1034" y="233637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B. 23 hours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0047" y="233637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C. 30 hours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1352" y="233637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D. 48 hours</a:t>
              </a:r>
              <a:endParaRPr lang="en-GB" sz="1200" dirty="0"/>
            </a:p>
          </p:txBody>
        </p:sp>
        <p:pic>
          <p:nvPicPr>
            <p:cNvPr id="17" name="Picture 11" descr="G:\DCIM\132___03\IMG_163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825" y="2757985"/>
              <a:ext cx="1975104" cy="1481328"/>
            </a:xfrm>
            <a:prstGeom prst="rect">
              <a:avLst/>
            </a:prstGeom>
            <a:noFill/>
          </p:spPr>
        </p:pic>
        <p:pic>
          <p:nvPicPr>
            <p:cNvPr id="18" name="Picture 13" descr="G:\DCIM\132___03\IMG_163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3523" y="2768249"/>
              <a:ext cx="1975104" cy="1481328"/>
            </a:xfrm>
            <a:prstGeom prst="rect">
              <a:avLst/>
            </a:prstGeom>
            <a:noFill/>
          </p:spPr>
        </p:pic>
        <p:pic>
          <p:nvPicPr>
            <p:cNvPr id="19" name="Picture 16" descr="G:\DCIM\132___03\IMG_1639.JPG"/>
            <p:cNvPicPr>
              <a:picLocks noChangeAspect="1" noChangeArrowheads="1"/>
            </p:cNvPicPr>
            <p:nvPr/>
          </p:nvPicPr>
          <p:blipFill>
            <a:blip r:embed="rId8" cstate="print"/>
            <a:srcRect l="9844" r="11407"/>
            <a:stretch>
              <a:fillRect/>
            </a:stretch>
          </p:blipFill>
          <p:spPr bwMode="auto">
            <a:xfrm>
              <a:off x="4665274" y="2771839"/>
              <a:ext cx="1555375" cy="1481328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36656" y="427451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E. 59 hours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2261" y="4263479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F. 95 hours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4347" y="4263479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G. 99 hours decanted material</a:t>
              </a:r>
              <a:endParaRPr lang="en-GB" sz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1520" y="450912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Biomixer</a:t>
            </a:r>
            <a:r>
              <a:rPr lang="en-GB" dirty="0" smtClean="0"/>
              <a:t> run 8 (20</a:t>
            </a:r>
            <a:r>
              <a:rPr lang="en-GB" baseline="30000" dirty="0" smtClean="0"/>
              <a:t>th</a:t>
            </a:r>
            <a:r>
              <a:rPr lang="en-GB" dirty="0" smtClean="0"/>
              <a:t> to 23</a:t>
            </a:r>
            <a:r>
              <a:rPr lang="en-GB" baseline="30000" dirty="0" smtClean="0"/>
              <a:t>rd</a:t>
            </a:r>
            <a:r>
              <a:rPr lang="en-GB" dirty="0" smtClean="0"/>
              <a:t> March 2015),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MaCel45a digest (11.75 g.kg (</a:t>
            </a:r>
            <a:r>
              <a:rPr lang="en-GB" dirty="0" err="1" smtClean="0"/>
              <a:t>dw</a:t>
            </a:r>
            <a:r>
              <a:rPr lang="en-GB" dirty="0" smtClean="0"/>
              <a:t>)</a:t>
            </a:r>
            <a:r>
              <a:rPr lang="en-GB" baseline="30000" dirty="0" smtClean="0"/>
              <a:t>-1 </a:t>
            </a:r>
            <a:r>
              <a:rPr lang="en-GB" dirty="0" smtClean="0"/>
              <a:t>in terms of total protein)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Acetic acid washed office white paper at 20.1% (w/v) dry weight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12.95 kg batched at start with 12.95 kg added after 4.5 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 bwMode="auto">
          <a:xfrm>
            <a:off x="500063" y="188913"/>
            <a:ext cx="821531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Biomixer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MR2 in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action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4665910"/>
            <a:ext cx="8568952" cy="1200329"/>
            <a:chOff x="467544" y="908720"/>
            <a:chExt cx="8568952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908720"/>
              <a:ext cx="4248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Run 9: After batch addition solids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17.5 % </a:t>
              </a:r>
              <a:r>
                <a:rPr lang="en-GB" dirty="0" err="1" smtClean="0"/>
                <a:t>dw</a:t>
              </a:r>
              <a:r>
                <a:rPr lang="en-GB" dirty="0" smtClean="0"/>
                <a:t>/v loading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Balling and lift-drop action</a:t>
              </a:r>
            </a:p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Full slurry never formed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908720"/>
              <a:ext cx="4248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Run 3: Early trial with commercial enzyme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24.7% </a:t>
              </a:r>
              <a:r>
                <a:rPr lang="en-GB" dirty="0" err="1" smtClean="0"/>
                <a:t>dw</a:t>
              </a:r>
              <a:r>
                <a:rPr lang="en-GB" dirty="0" smtClean="0"/>
                <a:t>/v loading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Rapid development of thick slurry</a:t>
              </a:r>
            </a:p>
          </p:txBody>
        </p:sp>
      </p:grpSp>
      <p:pic>
        <p:nvPicPr>
          <p:cNvPr id="14" name="MVI_1548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4176464" cy="3132348"/>
          </a:xfrm>
          <a:prstGeom prst="rect">
            <a:avLst/>
          </a:prstGeom>
        </p:spPr>
      </p:pic>
      <p:pic>
        <p:nvPicPr>
          <p:cNvPr id="15" name="MVI_1656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4166592" cy="31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-144463"/>
            <a:ext cx="8820150" cy="6309767"/>
            <a:chOff x="0" y="-144463"/>
            <a:chExt cx="8820150" cy="6309767"/>
          </a:xfrm>
        </p:grpSpPr>
        <p:sp>
          <p:nvSpPr>
            <p:cNvPr id="19" name="AutoShape 2" descr="Image result for black hole"/>
            <p:cNvSpPr>
              <a:spLocks noChangeAspect="1" noChangeArrowheads="1"/>
            </p:cNvSpPr>
            <p:nvPr/>
          </p:nvSpPr>
          <p:spPr bwMode="auto">
            <a:xfrm>
              <a:off x="0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Placeholder 4"/>
            <p:cNvSpPr txBox="1">
              <a:spLocks/>
            </p:cNvSpPr>
            <p:nvPr/>
          </p:nvSpPr>
          <p:spPr>
            <a:xfrm>
              <a:off x="323850" y="771550"/>
              <a:ext cx="8496300" cy="25854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269875" marR="0" lvl="0" indent="-269875" algn="l" defTabSz="7200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Viscosity</a:t>
              </a:r>
            </a:p>
            <a:p>
              <a:pPr marL="269875" marR="0" lvl="0" indent="-269875" algn="l" defTabSz="7200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lang="en-GB" sz="1600" dirty="0" smtClean="0">
                  <a:solidFill>
                    <a:srgbClr val="262626"/>
                  </a:solidFill>
                  <a:latin typeface="Arial"/>
                  <a:ea typeface="Open Sans Light" pitchFamily="34" charset="0"/>
                  <a:cs typeface="Open Sans Light" pitchFamily="34" charset="0"/>
                </a:rPr>
                <a:t>Particle size of solids</a:t>
              </a:r>
            </a:p>
            <a:p>
              <a:pPr marL="269875" marR="0" lvl="0" indent="-269875" algn="l" defTabSz="7200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Percentage solids</a:t>
              </a:r>
              <a:r>
                <a:rPr kumimoji="0" lang="en-GB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 content</a:t>
              </a:r>
              <a:endPara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endParaRPr>
            </a:p>
            <a:p>
              <a:pPr marL="269875" marR="0" lvl="0" indent="-269875" algn="l" defTabSz="7200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Throughput requirements</a:t>
              </a:r>
            </a:p>
            <a:p>
              <a:pPr marL="269875" marR="0" lvl="0" indent="-269875" algn="l" defTabSz="7200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Reaction of slurry to pressure</a:t>
              </a:r>
            </a:p>
            <a:p>
              <a:pPr marL="269875" marR="0" lvl="0" indent="-269875" algn="l" defTabSz="7200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Target dry weight of produced solids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576" y="5459785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Centrifuge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5459785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Filter press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2200" y="5530452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Gaffe bag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1640" y="57959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X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7944" y="579552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X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8264" y="57959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X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2" descr="I:\Susproc\Areas\Tech Transfer\Equipment Knowledge bank\Items Images\NIBF2 Centrifuge.JPG"/>
            <p:cNvPicPr>
              <a:picLocks noChangeAspect="1" noChangeArrowheads="1"/>
            </p:cNvPicPr>
            <p:nvPr/>
          </p:nvPicPr>
          <p:blipFill>
            <a:blip r:embed="rId2" cstate="print"/>
            <a:srcRect t="4632" r="25304"/>
            <a:stretch>
              <a:fillRect/>
            </a:stretch>
          </p:blipFill>
          <p:spPr bwMode="auto">
            <a:xfrm>
              <a:off x="1043608" y="3983041"/>
              <a:ext cx="1584176" cy="1516948"/>
            </a:xfrm>
            <a:prstGeom prst="rect">
              <a:avLst/>
            </a:prstGeom>
            <a:noFill/>
          </p:spPr>
        </p:pic>
        <p:grpSp>
          <p:nvGrpSpPr>
            <p:cNvPr id="28" name="Group 27"/>
            <p:cNvGrpSpPr/>
            <p:nvPr/>
          </p:nvGrpSpPr>
          <p:grpSpPr>
            <a:xfrm>
              <a:off x="6581874" y="2879153"/>
              <a:ext cx="1618496" cy="2654032"/>
              <a:chOff x="5004048" y="1360314"/>
              <a:chExt cx="2194560" cy="3289404"/>
            </a:xfrm>
          </p:grpSpPr>
          <p:pic>
            <p:nvPicPr>
              <p:cNvPr id="29" name="Picture 1" descr="F:\DCIM\133___04\IMG_171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04048" y="1360314"/>
                <a:ext cx="2194560" cy="1645920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F:\DCIM\133___04\IMG_171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04048" y="3003798"/>
                <a:ext cx="2194560" cy="1645920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1" descr="G:\IMG_6371.JPG"/>
            <p:cNvPicPr>
              <a:picLocks noChangeAspect="1" noChangeArrowheads="1"/>
            </p:cNvPicPr>
            <p:nvPr/>
          </p:nvPicPr>
          <p:blipFill>
            <a:blip r:embed="rId5" cstate="print"/>
            <a:srcRect l="3991" t="6601" r="9219"/>
            <a:stretch>
              <a:fillRect/>
            </a:stretch>
          </p:blipFill>
          <p:spPr bwMode="auto">
            <a:xfrm>
              <a:off x="3563888" y="4003723"/>
              <a:ext cx="1872208" cy="1504867"/>
            </a:xfrm>
            <a:prstGeom prst="rect">
              <a:avLst/>
            </a:prstGeom>
            <a:noFill/>
          </p:spPr>
        </p:pic>
        <p:sp>
          <p:nvSpPr>
            <p:cNvPr id="32" name="Cím 1"/>
            <p:cNvSpPr txBox="1">
              <a:spLocks/>
            </p:cNvSpPr>
            <p:nvPr/>
          </p:nvSpPr>
          <p:spPr bwMode="auto">
            <a:xfrm>
              <a:off x="500063" y="188913"/>
              <a:ext cx="8215312" cy="6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defRPr/>
              </a:pPr>
              <a:r>
                <a:rPr lang="en-GB" sz="3200" b="1" dirty="0" smtClean="0">
                  <a:solidFill>
                    <a:srgbClr val="000000"/>
                  </a:solidFill>
                  <a:latin typeface="+mj-lt"/>
                </a:rPr>
                <a:t>Solid-liquid separation technologies</a:t>
              </a:r>
              <a:endPara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6" name="Picture 16" descr="G:\DCIM\132___03\IMG_1639.JPG"/>
            <p:cNvPicPr>
              <a:picLocks noChangeAspect="1" noChangeArrowheads="1"/>
            </p:cNvPicPr>
            <p:nvPr/>
          </p:nvPicPr>
          <p:blipFill>
            <a:blip r:embed="rId6" cstate="print"/>
            <a:srcRect l="9844" r="11407"/>
            <a:stretch>
              <a:fillRect/>
            </a:stretch>
          </p:blipFill>
          <p:spPr bwMode="auto">
            <a:xfrm>
              <a:off x="4427984" y="1052736"/>
              <a:ext cx="1555375" cy="1481328"/>
            </a:xfrm>
            <a:prstGeom prst="rect">
              <a:avLst/>
            </a:prstGeom>
            <a:noFill/>
          </p:spPr>
        </p:pic>
        <p:cxnSp>
          <p:nvCxnSpPr>
            <p:cNvPr id="18" name="Shape 17"/>
            <p:cNvCxnSpPr>
              <a:stCxn id="16" idx="3"/>
              <a:endCxn id="29" idx="0"/>
            </p:cNvCxnSpPr>
            <p:nvPr/>
          </p:nvCxnSpPr>
          <p:spPr>
            <a:xfrm>
              <a:off x="5983359" y="1793400"/>
              <a:ext cx="1407763" cy="1085753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32"/>
            <p:cNvCxnSpPr>
              <a:stCxn id="16" idx="2"/>
              <a:endCxn id="27" idx="0"/>
            </p:cNvCxnSpPr>
            <p:nvPr/>
          </p:nvCxnSpPr>
          <p:spPr>
            <a:xfrm rot="5400000">
              <a:off x="2796196" y="1573564"/>
              <a:ext cx="1448977" cy="3369976"/>
            </a:xfrm>
            <a:prstGeom prst="bentConnector3">
              <a:avLst>
                <a:gd name="adj1" fmla="val 60518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16" idx="2"/>
              <a:endCxn id="31" idx="0"/>
            </p:cNvCxnSpPr>
            <p:nvPr/>
          </p:nvCxnSpPr>
          <p:spPr>
            <a:xfrm rot="5400000">
              <a:off x="4118003" y="2916053"/>
              <a:ext cx="1469659" cy="705680"/>
            </a:xfrm>
            <a:prstGeom prst="bentConnector3">
              <a:avLst>
                <a:gd name="adj1" fmla="val 59722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500063" y="188913"/>
            <a:ext cx="821531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Downstream processing using the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Hydropress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F:\DCIM\130___01\IMG_1545.JPG"/>
          <p:cNvPicPr>
            <a:picLocks noChangeAspect="1" noChangeArrowheads="1"/>
          </p:cNvPicPr>
          <p:nvPr/>
        </p:nvPicPr>
        <p:blipFill>
          <a:blip r:embed="rId2" cstate="print"/>
          <a:srcRect l="3281" t="12501" b="8750"/>
          <a:stretch>
            <a:fillRect/>
          </a:stretch>
        </p:blipFill>
        <p:spPr bwMode="auto">
          <a:xfrm rot="5400000">
            <a:off x="5894715" y="1386206"/>
            <a:ext cx="2452755" cy="1497784"/>
          </a:xfrm>
          <a:prstGeom prst="rect">
            <a:avLst/>
          </a:prstGeom>
          <a:noFill/>
        </p:spPr>
      </p:pic>
      <p:pic>
        <p:nvPicPr>
          <p:cNvPr id="9" name="Picture 2" descr="F:\DCIM\130___01\IMG_1544.JPG"/>
          <p:cNvPicPr>
            <a:picLocks noChangeAspect="1" noChangeArrowheads="1"/>
          </p:cNvPicPr>
          <p:nvPr/>
        </p:nvPicPr>
        <p:blipFill>
          <a:blip r:embed="rId3" cstate="print"/>
          <a:srcRect l="9844"/>
          <a:stretch>
            <a:fillRect/>
          </a:stretch>
        </p:blipFill>
        <p:spPr bwMode="auto">
          <a:xfrm>
            <a:off x="505232" y="4437112"/>
            <a:ext cx="1978536" cy="16459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004243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Lancman</a:t>
            </a:r>
            <a:r>
              <a:rPr lang="en-GB" dirty="0" smtClean="0"/>
              <a:t> VSPX-98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98L capacity: 40L minimum working volume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Scalable technology (beer production)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Pressure range 0.1 – 2.9 bar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Process time dependent dewatering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Filter media available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P</a:t>
            </a:r>
            <a:r>
              <a:rPr lang="hu-HU" dirty="0" smtClean="0"/>
              <a:t>olypropylene monofilament lining bag </a:t>
            </a:r>
            <a:r>
              <a:rPr lang="en-GB" dirty="0" smtClean="0"/>
              <a:t>(</a:t>
            </a:r>
            <a:r>
              <a:rPr lang="hu-HU" dirty="0" smtClean="0"/>
              <a:t>average 106 µm pore size</a:t>
            </a:r>
            <a:r>
              <a:rPr lang="en-GB" dirty="0" smtClean="0"/>
              <a:t>)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1215" y="3501008"/>
            <a:ext cx="3647249" cy="2664296"/>
          </a:xfrm>
          <a:prstGeom prst="rect">
            <a:avLst/>
          </a:prstGeom>
          <a:noFill/>
        </p:spPr>
      </p:pic>
      <p:pic>
        <p:nvPicPr>
          <p:cNvPr id="12" name="Picture 2" descr="F:\DCIM\138___09\IMG_1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472" y="4437112"/>
            <a:ext cx="2194560" cy="164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500063" y="188913"/>
            <a:ext cx="821531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Samples for fractionation trials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23850" y="771550"/>
            <a:ext cx="8496300" cy="1289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Direction from WP3: LPMO +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MtCDH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and MaCel45a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yielded 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highest DP fragmentation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Dry Mixed Recycling and White Paper as substrates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Liquefaction observed in flask trials with both substrates and both LPMOs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23528" y="4653136"/>
            <a:ext cx="8496300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Enzymes loaded with 1:1:1 ratio based on volume (concentrations comparable)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Batched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at start with one solids addition after 24 h</a:t>
            </a:r>
          </a:p>
          <a:p>
            <a:pPr marL="269875" lvl="0" indent="-269875" defTabSz="7200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Recoveries restricted by retention of sticky solids on </a:t>
            </a:r>
            <a:r>
              <a:rPr lang="en-GB" sz="1600" dirty="0" err="1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Biomixer</a:t>
            </a: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 frame and CO</a:t>
            </a:r>
            <a:r>
              <a:rPr lang="en-GB" sz="1600" baseline="-250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2</a:t>
            </a: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 release</a:t>
            </a:r>
          </a:p>
          <a:p>
            <a:pPr marL="269875" lvl="0" indent="-269875" defTabSz="7200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1600" dirty="0" err="1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Hydropress</a:t>
            </a: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 produced solids with low water content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712968" cy="217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500063" y="188913"/>
            <a:ext cx="821531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Samples for fractionation trials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23528" y="5733256"/>
            <a:ext cx="849630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Run 5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logged data showing stable pH and temperature control, motor current draw and stable rotation of the impellor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8449" t="12367" r="7683" b="3512"/>
          <a:stretch>
            <a:fillRect/>
          </a:stretch>
        </p:blipFill>
        <p:spPr bwMode="auto">
          <a:xfrm>
            <a:off x="1056874" y="692696"/>
            <a:ext cx="709657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500063" y="188913"/>
            <a:ext cx="821531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Samples for fractionation trials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3528" y="3789040"/>
            <a:ext cx="8928992" cy="360040"/>
            <a:chOff x="323528" y="5733256"/>
            <a:chExt cx="8928992" cy="360040"/>
          </a:xfrm>
        </p:grpSpPr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323528" y="5733256"/>
              <a:ext cx="4536504" cy="36004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144000" marR="0" lvl="0" indent="-269875" algn="l" defTabSz="7200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Run 5</a:t>
              </a:r>
              <a:r>
                <a:rPr kumimoji="0" lang="en-GB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 </a:t>
              </a:r>
              <a:r>
                <a:rPr lang="en-GB" sz="1600" dirty="0" smtClean="0">
                  <a:solidFill>
                    <a:srgbClr val="262626"/>
                  </a:solidFill>
                  <a:latin typeface="Arial"/>
                  <a:ea typeface="Open Sans Light" pitchFamily="34" charset="0"/>
                  <a:cs typeface="Open Sans Light" pitchFamily="34" charset="0"/>
                </a:rPr>
                <a:t>soluble sugar release with LPMO 3328</a:t>
              </a:r>
              <a:endPara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5" name="Text Placeholder 4"/>
            <p:cNvSpPr txBox="1">
              <a:spLocks/>
            </p:cNvSpPr>
            <p:nvPr/>
          </p:nvSpPr>
          <p:spPr>
            <a:xfrm>
              <a:off x="4752528" y="5733256"/>
              <a:ext cx="4499992" cy="36004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144000" marR="0" lvl="0" indent="-269875" algn="l" defTabSz="7200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Run 6</a:t>
              </a:r>
              <a:r>
                <a:rPr kumimoji="0" lang="en-GB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Open Sans Light" pitchFamily="34" charset="0"/>
                  <a:cs typeface="Open Sans Light" pitchFamily="34" charset="0"/>
                </a:rPr>
                <a:t> </a:t>
              </a:r>
              <a:r>
                <a:rPr lang="en-GB" sz="1600" dirty="0" smtClean="0">
                  <a:solidFill>
                    <a:srgbClr val="262626"/>
                  </a:solidFill>
                  <a:latin typeface="Arial"/>
                  <a:ea typeface="Open Sans Light" pitchFamily="34" charset="0"/>
                  <a:cs typeface="Open Sans Light" pitchFamily="34" charset="0"/>
                </a:rPr>
                <a:t>soluble sugar release with LPMO 2916</a:t>
              </a:r>
              <a:endPara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endParaRPr>
            </a:p>
          </p:txBody>
        </p:sp>
      </p:grpSp>
      <p:sp>
        <p:nvSpPr>
          <p:cNvPr id="7" name="Text Placeholder 4"/>
          <p:cNvSpPr txBox="1">
            <a:spLocks/>
          </p:cNvSpPr>
          <p:nvPr/>
        </p:nvSpPr>
        <p:spPr>
          <a:xfrm>
            <a:off x="323528" y="4221088"/>
            <a:ext cx="4248472" cy="1289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Assuming entire added mass is cellulosic: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10.3% conversion to soluble sugars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3.62% yield soluble sugars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759449" y="4221088"/>
            <a:ext cx="4248472" cy="1289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Assuming entire added mass is cellulosic: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26.1% conversion to soluble sugars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5.72% yield soluble sugars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392488" cy="2538061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3" y="1054444"/>
            <a:ext cx="4407909" cy="25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500063" y="188913"/>
            <a:ext cx="8215312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WP5 Conclusions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323850" y="908720"/>
            <a:ext cx="8712646" cy="4104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Demonstration of high dry weight cellulose slurry 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mixing by </a:t>
            </a:r>
            <a:r>
              <a:rPr kumimoji="0" lang="en-GB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Biomixer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MR2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noProof="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Sterility (no lactic acid production) can be maintained within </a:t>
            </a:r>
            <a:r>
              <a:rPr lang="en-GB" sz="1600" noProof="0" dirty="0" err="1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Biomixer</a:t>
            </a:r>
            <a:r>
              <a:rPr lang="en-GB" sz="1600" noProof="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 setup at elevated temp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DSP technologies for solid-liquid separation investigated 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Hydropress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sufficient for W2G separation requirements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Adequate mixing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enabled production of soluble polysaccharides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Analytical capability at CPI cannot analyse insoluble polysaccharide breakdown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Scale up of process optimization factors exceedingly challenging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Range of soluble and insoluble polysaccharides from different enzyme digestions of varying waste cellulose </a:t>
            </a:r>
            <a:r>
              <a:rPr lang="en-GB" sz="1600" dirty="0" err="1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feedstocks</a:t>
            </a: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 provided to WP6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Introduction</a:t>
            </a:r>
            <a:endParaRPr lang="hu-H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WP5 Objectives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Process challenges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Developing mixing strategies: </a:t>
            </a:r>
            <a:r>
              <a:rPr lang="en-GB" dirty="0" err="1" smtClean="0"/>
              <a:t>Biomixer</a:t>
            </a:r>
            <a:r>
              <a:rPr lang="en-GB" dirty="0" smtClean="0"/>
              <a:t> MR2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</a:t>
            </a:r>
            <a:r>
              <a:rPr lang="en-GB" dirty="0" err="1" smtClean="0"/>
              <a:t>Biomixer</a:t>
            </a:r>
            <a:r>
              <a:rPr lang="en-GB" dirty="0" smtClean="0"/>
              <a:t> in action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Solid-liquid separation technologies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Downstream processing using the </a:t>
            </a:r>
            <a:r>
              <a:rPr lang="en-GB" dirty="0" err="1" smtClean="0"/>
              <a:t>Hydropress</a:t>
            </a:r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Production of materials for WP6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WP5 Conclusions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15312" cy="647799"/>
          </a:xfrm>
        </p:spPr>
        <p:txBody>
          <a:bodyPr/>
          <a:lstStyle/>
          <a:p>
            <a:pPr algn="ctr"/>
            <a:r>
              <a:rPr lang="en-GB" dirty="0" smtClean="0"/>
              <a:t>WP5 Objectives</a:t>
            </a:r>
            <a:endParaRPr lang="hu-HU" dirty="0" smtClean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23850" y="843558"/>
            <a:ext cx="8496300" cy="5465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31800" lvl="1" indent="-266700" defTabSz="7200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774229"/>
            <a:ext cx="55118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11560" y="4437113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Utilizing waste </a:t>
            </a:r>
            <a:r>
              <a:rPr lang="en-GB" dirty="0" err="1" smtClean="0"/>
              <a:t>feedstocks</a:t>
            </a:r>
            <a:r>
              <a:rPr lang="en-GB" dirty="0" smtClean="0"/>
              <a:t> from WP2 – data for feedstock development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Application of specific enzyme combinations from WP3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Process optimization for mixing cellulosic feedstock with enzymes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Solid-liquid DSP to provide </a:t>
            </a:r>
            <a:r>
              <a:rPr lang="en-GB" dirty="0" err="1" smtClean="0"/>
              <a:t>feedstocks</a:t>
            </a:r>
            <a:r>
              <a:rPr lang="en-GB" dirty="0" smtClean="0"/>
              <a:t> for WP6 process developments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15312" cy="647799"/>
          </a:xfrm>
        </p:spPr>
        <p:txBody>
          <a:bodyPr/>
          <a:lstStyle/>
          <a:p>
            <a:pPr algn="ctr"/>
            <a:r>
              <a:rPr lang="en-GB" dirty="0" smtClean="0"/>
              <a:t>Process challenges for WP5</a:t>
            </a:r>
            <a:endParaRPr lang="hu-HU" dirty="0" smtClean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23850" y="843558"/>
            <a:ext cx="8496300" cy="5465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Require 15 – 20% (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dw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/w) loadings for acceptable yields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Dry weight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Cellulosic wastes have a high water content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Substrate composition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Cellulose low percentage of total weight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Cellulose content varies between waste streams and batches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Inhibitory components (e.g. metals from inks)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pH altering factors (CaCO</a:t>
            </a:r>
            <a:r>
              <a:rPr kumimoji="0" lang="en-GB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3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as paper whitener)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Accessibility of cellulose for degradation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Proportion trapped as crystalline cellulose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Pre treatment designed to increase accessibility</a:t>
            </a:r>
          </a:p>
          <a:p>
            <a:pPr marL="180000" lvl="1" indent="-266700" defTabSz="7200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Batched at start or batch fed process (building up to target </a:t>
            </a:r>
            <a:r>
              <a:rPr lang="en-GB" sz="1600" dirty="0" err="1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dw</a:t>
            </a: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 after liquefaction)?</a:t>
            </a:r>
          </a:p>
          <a:p>
            <a:pPr marL="144000" lvl="1" indent="-266700" defTabSz="7200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Enzyme combination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0" name="Picture 3" descr="C:\Users\Malcolm\Downloads\IMG_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194560" cy="1645920"/>
          </a:xfrm>
          <a:prstGeom prst="rect">
            <a:avLst/>
          </a:prstGeom>
          <a:noFill/>
        </p:spPr>
      </p:pic>
      <p:pic>
        <p:nvPicPr>
          <p:cNvPr id="6" name="Picture 2" descr="C:\Users\Malcolm\AppData\Local\Temp\IMG_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8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>
            <a:spLocks/>
          </p:cNvSpPr>
          <p:nvPr/>
        </p:nvSpPr>
        <p:spPr>
          <a:xfrm>
            <a:off x="323850" y="1124744"/>
            <a:ext cx="8496300" cy="2160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Even at 6% dry weight solids loadings cellulosic suspensions have a high viscosity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Rusden impellors are not satisfactory for mixing dense / viscous materials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Impellor shape does not aid mixing</a:t>
            </a:r>
          </a:p>
          <a:p>
            <a:pPr marL="1346200" marR="0" lvl="3" indent="-266700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Compaction in column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fermentor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increases viscosity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Alternative mixing strategies needed to be employed:</a:t>
            </a:r>
          </a:p>
        </p:txBody>
      </p:sp>
      <p:pic>
        <p:nvPicPr>
          <p:cNvPr id="12" name="Picture 11" descr="http://phxequipcom.blob.core.windows.net/multimedia/images/equipment/original/60-cu-ft-ss-double-ribbon-blender-8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malcolm.lock\AppData\Local\Microsoft\Windows\Temporary Internet Files\Content.Outlook\XS8VGSWD\Clave Photos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2448272" cy="18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1880" y="4005064"/>
            <a:ext cx="1728192" cy="738664"/>
          </a:xfrm>
          <a:prstGeom prst="rect">
            <a:avLst/>
          </a:prstGeom>
          <a:noFill/>
          <a:ln>
            <a:solidFill>
              <a:srgbClr val="5257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Ribbon blender (bread and cheese manufacturing)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282044"/>
            <a:ext cx="1728192" cy="523220"/>
          </a:xfrm>
          <a:prstGeom prst="rect">
            <a:avLst/>
          </a:prstGeom>
          <a:noFill/>
          <a:ln>
            <a:solidFill>
              <a:srgbClr val="5257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Rotary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augar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(waste processing)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" name="Shape 15"/>
          <p:cNvCxnSpPr>
            <a:stCxn id="15" idx="0"/>
            <a:endCxn id="13" idx="1"/>
          </p:cNvCxnSpPr>
          <p:nvPr/>
        </p:nvCxnSpPr>
        <p:spPr>
          <a:xfrm rot="5400000" flipH="1" flipV="1">
            <a:off x="5139644" y="4409528"/>
            <a:ext cx="376880" cy="1368152"/>
          </a:xfrm>
          <a:prstGeom prst="bentConnector2">
            <a:avLst/>
          </a:prstGeom>
          <a:noFill/>
          <a:ln w="19050" cap="flat" cmpd="sng" algn="ctr">
            <a:solidFill>
              <a:srgbClr val="525762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Shape 16"/>
          <p:cNvCxnSpPr>
            <a:stCxn id="14" idx="2"/>
            <a:endCxn id="12" idx="3"/>
          </p:cNvCxnSpPr>
          <p:nvPr/>
        </p:nvCxnSpPr>
        <p:spPr>
          <a:xfrm rot="5400000">
            <a:off x="3717196" y="4302388"/>
            <a:ext cx="197440" cy="1080120"/>
          </a:xfrm>
          <a:prstGeom prst="bentConnector2">
            <a:avLst/>
          </a:prstGeom>
          <a:noFill/>
          <a:ln w="19050" cap="flat" cmpd="sng" algn="ctr">
            <a:solidFill>
              <a:srgbClr val="525762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" name="Cím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15312" cy="647799"/>
          </a:xfrm>
        </p:spPr>
        <p:txBody>
          <a:bodyPr/>
          <a:lstStyle/>
          <a:p>
            <a:pPr algn="ctr"/>
            <a:r>
              <a:rPr lang="en-GB" dirty="0" smtClean="0"/>
              <a:t>Process challenges: Mixing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black ho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23850" y="771550"/>
            <a:ext cx="8496300" cy="180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Horizontal mixing more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efficient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baseline="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‘Lift and drop’ action maximises substrate coating with enzyme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62626"/>
                </a:solidFill>
                <a:latin typeface="Arial"/>
                <a:ea typeface="Open Sans Light" pitchFamily="34" charset="0"/>
                <a:cs typeface="Open Sans Light" pitchFamily="34" charset="0"/>
              </a:rPr>
              <a:t>Thermal jacket to control reaction temperature, data logging for multiple probe options</a:t>
            </a:r>
          </a:p>
          <a:p>
            <a:pPr marL="269875" marR="0" lvl="0" indent="-269875" algn="l" defTabSz="720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Consideration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Open Sans Light" pitchFamily="34" charset="0"/>
                <a:cs typeface="Open Sans Light" pitchFamily="34" charset="0"/>
              </a:rPr>
              <a:t> of loading and unloading operations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23528" y="2347858"/>
          <a:ext cx="6912768" cy="3889454"/>
        </p:xfrm>
        <a:graphic>
          <a:graphicData uri="http://schemas.openxmlformats.org/presentationml/2006/ole">
            <p:oleObj spid="_x0000_s2051" r:id="rId3" imgW="12289050" imgH="6910567" progId="">
              <p:embed/>
            </p:oleObj>
          </a:graphicData>
        </a:graphic>
      </p:graphicFrame>
      <p:pic>
        <p:nvPicPr>
          <p:cNvPr id="13" name="Picture 12" descr="Paddle.png"/>
          <p:cNvPicPr>
            <a:picLocks noChangeAspect="1"/>
          </p:cNvPicPr>
          <p:nvPr/>
        </p:nvPicPr>
        <p:blipFill>
          <a:blip r:embed="rId4" cstate="print"/>
          <a:srcRect t="1009" r="79745" b="51401"/>
          <a:stretch>
            <a:fillRect/>
          </a:stretch>
        </p:blipFill>
        <p:spPr bwMode="auto">
          <a:xfrm>
            <a:off x="7236296" y="2636912"/>
            <a:ext cx="1656184" cy="242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15312" cy="647799"/>
          </a:xfrm>
        </p:spPr>
        <p:txBody>
          <a:bodyPr/>
          <a:lstStyle/>
          <a:p>
            <a:pPr algn="ctr"/>
            <a:r>
              <a:rPr lang="en-GB" dirty="0" smtClean="0"/>
              <a:t>Process challenges: Designing a mixing vessel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15312" cy="647799"/>
          </a:xfrm>
        </p:spPr>
        <p:txBody>
          <a:bodyPr/>
          <a:lstStyle/>
          <a:p>
            <a:pPr algn="ctr"/>
            <a:r>
              <a:rPr lang="en-GB" dirty="0" err="1" smtClean="0"/>
              <a:t>Biomixer</a:t>
            </a:r>
            <a:r>
              <a:rPr lang="en-GB" dirty="0" smtClean="0"/>
              <a:t> MR2 Features – Mixing </a:t>
            </a:r>
            <a:endParaRPr lang="hu-H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4581128"/>
            <a:ext cx="86409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Replaceable tri bladed impellor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Designed to “lift and drop” high viscosity materials, coating with enzyme solution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Drilled holes create vortex mixing once liquefaction has occurred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2051720" y="908720"/>
            <a:ext cx="4896544" cy="3549000"/>
            <a:chOff x="3347864" y="1412776"/>
            <a:chExt cx="5616624" cy="4197072"/>
          </a:xfrm>
        </p:grpSpPr>
        <p:pic>
          <p:nvPicPr>
            <p:cNvPr id="5" name="Picture 9" descr="F:\DCIM\129___12\IMG_15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843808" y="1916832"/>
              <a:ext cx="4032448" cy="3024336"/>
            </a:xfrm>
            <a:prstGeom prst="rect">
              <a:avLst/>
            </a:prstGeom>
            <a:noFill/>
          </p:spPr>
        </p:pic>
        <p:grpSp>
          <p:nvGrpSpPr>
            <p:cNvPr id="27" name="Group 26"/>
            <p:cNvGrpSpPr/>
            <p:nvPr/>
          </p:nvGrpSpPr>
          <p:grpSpPr>
            <a:xfrm>
              <a:off x="3923928" y="3645024"/>
              <a:ext cx="5020032" cy="1964824"/>
              <a:chOff x="3923928" y="3645024"/>
              <a:chExt cx="5020032" cy="1964824"/>
            </a:xfrm>
          </p:grpSpPr>
          <p:pic>
            <p:nvPicPr>
              <p:cNvPr id="13" name="Picture 15" descr="F:\DCIM\129___12\IMG_152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6216" y="3789040"/>
                <a:ext cx="2427744" cy="182080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</p:pic>
          <p:cxnSp>
            <p:nvCxnSpPr>
              <p:cNvPr id="14" name="Straight Arrow Connector 13"/>
              <p:cNvCxnSpPr>
                <a:stCxn id="13" idx="1"/>
              </p:cNvCxnSpPr>
              <p:nvPr/>
            </p:nvCxnSpPr>
            <p:spPr>
              <a:xfrm flipH="1" flipV="1">
                <a:off x="3923928" y="3645024"/>
                <a:ext cx="2592288" cy="105442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923928" y="1412776"/>
              <a:ext cx="5040560" cy="2160240"/>
              <a:chOff x="3995936" y="4581128"/>
              <a:chExt cx="5040560" cy="2160240"/>
            </a:xfrm>
          </p:grpSpPr>
          <p:pic>
            <p:nvPicPr>
              <p:cNvPr id="19" name="Picture 17" descr="F:\DCIM\129___12\IMG_152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12" t="2917" r="10314" b="9585"/>
              <a:stretch>
                <a:fillRect/>
              </a:stretch>
            </p:blipFill>
            <p:spPr bwMode="auto">
              <a:xfrm>
                <a:off x="6588224" y="4581128"/>
                <a:ext cx="2448272" cy="216024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</p:pic>
          <p:cxnSp>
            <p:nvCxnSpPr>
              <p:cNvPr id="20" name="Straight Arrow Connector 19"/>
              <p:cNvCxnSpPr>
                <a:stCxn id="19" idx="1"/>
              </p:cNvCxnSpPr>
              <p:nvPr/>
            </p:nvCxnSpPr>
            <p:spPr>
              <a:xfrm flipH="1">
                <a:off x="3995936" y="5661248"/>
                <a:ext cx="2592288" cy="108012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15312" cy="647799"/>
          </a:xfrm>
        </p:spPr>
        <p:txBody>
          <a:bodyPr/>
          <a:lstStyle/>
          <a:p>
            <a:pPr algn="ctr"/>
            <a:r>
              <a:rPr lang="en-GB" dirty="0" err="1" smtClean="0"/>
              <a:t>Biomixer</a:t>
            </a:r>
            <a:r>
              <a:rPr lang="en-GB" dirty="0" smtClean="0"/>
              <a:t> MR2 – Data logging</a:t>
            </a:r>
            <a:endParaRPr lang="hu-H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443711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Data collected through back plate mounted sensors: pH and temperature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Data logged through </a:t>
            </a:r>
            <a:r>
              <a:rPr lang="en-GB" dirty="0" err="1" smtClean="0"/>
              <a:t>Eurotherm</a:t>
            </a:r>
            <a:r>
              <a:rPr lang="en-GB" dirty="0" smtClean="0"/>
              <a:t> </a:t>
            </a:r>
            <a:r>
              <a:rPr lang="en-GB" dirty="0" err="1" smtClean="0"/>
              <a:t>Chessel</a:t>
            </a:r>
            <a:endParaRPr lang="en-GB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Impellor driven by inline motor, 0.37kW, with 40:1 step down gearbox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Water jacket provides reaction temperature (</a:t>
            </a:r>
            <a:r>
              <a:rPr lang="en-GB" dirty="0" err="1" smtClean="0"/>
              <a:t>Hüber</a:t>
            </a:r>
            <a:r>
              <a:rPr lang="en-GB" dirty="0" smtClean="0"/>
              <a:t> </a:t>
            </a:r>
            <a:r>
              <a:rPr lang="en-GB" dirty="0" err="1" smtClean="0"/>
              <a:t>recirculating</a:t>
            </a:r>
            <a:r>
              <a:rPr lang="en-GB" dirty="0" smtClean="0"/>
              <a:t> water bath)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899592" y="908720"/>
            <a:ext cx="7200800" cy="3384376"/>
            <a:chOff x="899592" y="908720"/>
            <a:chExt cx="7200800" cy="3384376"/>
          </a:xfrm>
        </p:grpSpPr>
        <p:pic>
          <p:nvPicPr>
            <p:cNvPr id="12" name="Picture 9" descr="F:\DCIM\129___12\IMG_15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903390" y="1262706"/>
              <a:ext cx="3384376" cy="2676404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>
              <a:off x="5169093" y="1694379"/>
              <a:ext cx="2931299" cy="1450447"/>
              <a:chOff x="5508104" y="260648"/>
              <a:chExt cx="3312368" cy="1728192"/>
            </a:xfrm>
          </p:grpSpPr>
          <p:pic>
            <p:nvPicPr>
              <p:cNvPr id="16" name="Picture 2" descr="F:\DCIM\129___12\IMG_153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562" t="5833" r="30001" b="24168"/>
              <a:stretch>
                <a:fillRect/>
              </a:stretch>
            </p:blipFill>
            <p:spPr bwMode="auto">
              <a:xfrm>
                <a:off x="6732240" y="260648"/>
                <a:ext cx="2088232" cy="172819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</p:pic>
          <p:cxnSp>
            <p:nvCxnSpPr>
              <p:cNvPr id="17" name="Elbow Connector 9"/>
              <p:cNvCxnSpPr>
                <a:stCxn id="16" idx="1"/>
              </p:cNvCxnSpPr>
              <p:nvPr/>
            </p:nvCxnSpPr>
            <p:spPr>
              <a:xfrm rot="10800000">
                <a:off x="5508104" y="620688"/>
                <a:ext cx="1224136" cy="504056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899592" y="1573508"/>
              <a:ext cx="2485232" cy="1933929"/>
              <a:chOff x="683568" y="2204864"/>
              <a:chExt cx="2808312" cy="2304256"/>
            </a:xfrm>
          </p:grpSpPr>
          <p:pic>
            <p:nvPicPr>
              <p:cNvPr id="21" name="Picture 4" descr="F:\DCIM\129___12\IMG_151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9687" r="14689" b="6668"/>
              <a:stretch>
                <a:fillRect/>
              </a:stretch>
            </p:blipFill>
            <p:spPr bwMode="auto">
              <a:xfrm>
                <a:off x="683568" y="2204864"/>
                <a:ext cx="2160240" cy="230425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</p:pic>
          <p:cxnSp>
            <p:nvCxnSpPr>
              <p:cNvPr id="22" name="Straight Arrow Connector 21"/>
              <p:cNvCxnSpPr>
                <a:stCxn id="21" idx="3"/>
              </p:cNvCxnSpPr>
              <p:nvPr/>
            </p:nvCxnSpPr>
            <p:spPr>
              <a:xfrm flipV="1">
                <a:off x="2843808" y="2492896"/>
                <a:ext cx="648072" cy="86409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15312" cy="647799"/>
          </a:xfrm>
        </p:spPr>
        <p:txBody>
          <a:bodyPr/>
          <a:lstStyle/>
          <a:p>
            <a:pPr algn="ctr"/>
            <a:r>
              <a:rPr lang="en-GB" dirty="0" err="1" smtClean="0"/>
              <a:t>Biomixer</a:t>
            </a:r>
            <a:r>
              <a:rPr lang="en-GB" dirty="0" smtClean="0"/>
              <a:t> MR2 – Loading and unloading</a:t>
            </a:r>
            <a:endParaRPr lang="hu-H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436510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Top port modifiable (e.g. solids loading chute), currently acting as lute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Rotation for ease filling and unloading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50L working volume just fills vessel to below half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 Sealed hatch to enable easy loading or unloading</a:t>
            </a:r>
          </a:p>
          <a:p>
            <a:endParaRPr lang="en-GB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1115616" y="908720"/>
            <a:ext cx="7488832" cy="3384376"/>
            <a:chOff x="1115616" y="908720"/>
            <a:chExt cx="7488832" cy="3384376"/>
          </a:xfrm>
        </p:grpSpPr>
        <p:pic>
          <p:nvPicPr>
            <p:cNvPr id="36" name="Picture 9" descr="F:\DCIM\129___12\IMG_15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921870" y="1262706"/>
              <a:ext cx="3384376" cy="2676404"/>
            </a:xfrm>
            <a:prstGeom prst="rect">
              <a:avLst/>
            </a:prstGeom>
            <a:noFill/>
          </p:spPr>
        </p:pic>
        <p:grpSp>
          <p:nvGrpSpPr>
            <p:cNvPr id="27" name="Group 26"/>
            <p:cNvGrpSpPr/>
            <p:nvPr/>
          </p:nvGrpSpPr>
          <p:grpSpPr>
            <a:xfrm>
              <a:off x="5724128" y="1412776"/>
              <a:ext cx="2880320" cy="2324864"/>
              <a:chOff x="6012160" y="2132856"/>
              <a:chExt cx="2880320" cy="2324864"/>
            </a:xfrm>
          </p:grpSpPr>
          <p:pic>
            <p:nvPicPr>
              <p:cNvPr id="28" name="Picture 21" descr="F:\DCIM\129___12\IMG_153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610" t="5833" r="20766"/>
              <a:stretch>
                <a:fillRect/>
              </a:stretch>
            </p:blipFill>
            <p:spPr bwMode="auto">
              <a:xfrm>
                <a:off x="6732240" y="2132856"/>
                <a:ext cx="2160240" cy="232486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</p:pic>
          <p:cxnSp>
            <p:nvCxnSpPr>
              <p:cNvPr id="29" name="Straight Arrow Connector 28"/>
              <p:cNvCxnSpPr>
                <a:stCxn id="28" idx="1"/>
              </p:cNvCxnSpPr>
              <p:nvPr/>
            </p:nvCxnSpPr>
            <p:spPr>
              <a:xfrm flipH="1">
                <a:off x="6012160" y="3295288"/>
                <a:ext cx="720080" cy="42174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12" descr="F:\DCIM\129___12\IMG_1524.JPG"/>
            <p:cNvPicPr>
              <a:picLocks noChangeAspect="1" noChangeArrowheads="1"/>
            </p:cNvPicPr>
            <p:nvPr/>
          </p:nvPicPr>
          <p:blipFill>
            <a:blip r:embed="rId4" cstate="print"/>
            <a:srcRect l="30624" t="2917" r="27814" b="9585"/>
            <a:stretch>
              <a:fillRect/>
            </a:stretch>
          </p:blipFill>
          <p:spPr bwMode="auto">
            <a:xfrm>
              <a:off x="1115616" y="1556792"/>
              <a:ext cx="1140127" cy="1800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</p:pic>
        <p:cxnSp>
          <p:nvCxnSpPr>
            <p:cNvPr id="35" name="Straight Arrow Connector 34"/>
            <p:cNvCxnSpPr>
              <a:stCxn id="34" idx="3"/>
            </p:cNvCxnSpPr>
            <p:nvPr/>
          </p:nvCxnSpPr>
          <p:spPr>
            <a:xfrm flipV="1">
              <a:off x="2255743" y="1556792"/>
              <a:ext cx="2172241" cy="9001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aste2go_sablon_bw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D15CEBE62D84784E0438F6A9A0780" ma:contentTypeVersion="0" ma:contentTypeDescription="Create a new document." ma:contentTypeScope="" ma:versionID="1aedb0e6336d3e409fb82e6b5ec2787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88BC596-6A51-4DD0-839A-DCAF5A6EF594}"/>
</file>

<file path=customXml/itemProps2.xml><?xml version="1.0" encoding="utf-8"?>
<ds:datastoreItem xmlns:ds="http://schemas.openxmlformats.org/officeDocument/2006/customXml" ds:itemID="{B4C42FF0-6689-4C99-9852-B511A10F35D0}"/>
</file>

<file path=customXml/itemProps3.xml><?xml version="1.0" encoding="utf-8"?>
<ds:datastoreItem xmlns:ds="http://schemas.openxmlformats.org/officeDocument/2006/customXml" ds:itemID="{672743CD-3F32-4A26-82DE-B77A29739586}"/>
</file>

<file path=docProps/app.xml><?xml version="1.0" encoding="utf-8"?>
<Properties xmlns="http://schemas.openxmlformats.org/officeDocument/2006/extended-properties" xmlns:vt="http://schemas.openxmlformats.org/officeDocument/2006/docPropsVTypes">
  <Template>waste2go_sablon_bw</Template>
  <TotalTime>2567</TotalTime>
  <Words>908</Words>
  <Application>Microsoft Office PowerPoint</Application>
  <PresentationFormat>On-screen Show (4:3)</PresentationFormat>
  <Paragraphs>140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waste2go_sablon_bw</vt:lpstr>
      <vt:lpstr>DEVELOPMENT AND VERIFICATION OF AN INNOVATIVE FULL LIFE SUSTAINABLE APPROACH TO THE VALORISATION OF MUNICIPAL SOLID WASTE INTO INDUSTRIAL FEEDSTOCKS</vt:lpstr>
      <vt:lpstr>Introduction</vt:lpstr>
      <vt:lpstr>WP5 Objectives</vt:lpstr>
      <vt:lpstr>Process challenges for WP5</vt:lpstr>
      <vt:lpstr>Process challenges: Mixing</vt:lpstr>
      <vt:lpstr>Process challenges: Designing a mixing vessel</vt:lpstr>
      <vt:lpstr>Biomixer MR2 Features – Mixing </vt:lpstr>
      <vt:lpstr>Biomixer MR2 – Data logging</vt:lpstr>
      <vt:lpstr>Biomixer MR2 – Loading and unloading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WP9 – Dissemination and Exploitation</dc:title>
  <dc:creator>istvan-DNB</dc:creator>
  <cp:lastModifiedBy>Malcolm Lock</cp:lastModifiedBy>
  <cp:revision>152</cp:revision>
  <dcterms:created xsi:type="dcterms:W3CDTF">2013-05-27T11:19:50Z</dcterms:created>
  <dcterms:modified xsi:type="dcterms:W3CDTF">2015-09-14T08:01:01Z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0x010100142D15CEBE62D84784E0438F6A9A0780</vt:lpwstr>
  </property>
</Properties>
</file>