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91" r:id="rId4"/>
    <p:sldId id="293" r:id="rId5"/>
    <p:sldId id="280" r:id="rId6"/>
    <p:sldId id="281" r:id="rId7"/>
    <p:sldId id="288" r:id="rId8"/>
    <p:sldId id="295" r:id="rId9"/>
    <p:sldId id="297" r:id="rId10"/>
    <p:sldId id="294" r:id="rId11"/>
  </p:sldIdLst>
  <p:sldSz cx="9144000" cy="6858000" type="screen4x3"/>
  <p:notesSz cx="6797675" cy="9926638"/>
  <p:custDataLst>
    <p:tags r:id="rId13"/>
  </p:custData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1523" autoAdjust="0"/>
  </p:normalViewPr>
  <p:slideViewPr>
    <p:cSldViewPr>
      <p:cViewPr varScale="1">
        <p:scale>
          <a:sx n="99" d="100"/>
          <a:sy n="99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E577F6-97B0-4470-B5E4-A71697034A95}" type="datetimeFigureOut">
              <a:rPr lang="en-GB"/>
              <a:pPr>
                <a:defRPr/>
              </a:pPr>
              <a:t>10/09/2015</a:t>
            </a:fld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FFB1A9-E505-4F8A-BB90-7ADCCCB07D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8C87F-6434-40D2-9709-7802FD155F06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GB" smtClean="0"/>
              <a:t>750L process</a:t>
            </a:r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AF8914-8DA0-4C4F-B599-1C6EA08F5604}" type="slidenum">
              <a:rPr lang="en-GB" sz="1200"/>
              <a:pPr algn="r"/>
              <a:t>5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GB" smtClean="0"/>
              <a:t>DSP 750L.</a:t>
            </a: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141820-63B4-434F-A9DF-6087D61B9FCC}" type="slidenum">
              <a:rPr lang="en-GB" sz="1200"/>
              <a:pPr algn="r"/>
              <a:t>6</a:t>
            </a:fld>
            <a:endParaRPr lang="en-GB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58kDa</a:t>
            </a:r>
          </a:p>
          <a:p>
            <a:r>
              <a:rPr lang="en-GB" smtClean="0"/>
              <a:t>No cross-flow retentates or permeates taken BUT final product IS retentate. Permeate not shown but enzyme is over 11x bigger than pores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2B54D-9C0A-474B-9F44-1810B0795D27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one </a:t>
            </a:r>
            <a:r>
              <a:rPr lang="en-GB" dirty="0" err="1" smtClean="0"/>
              <a:t>ferm</a:t>
            </a:r>
            <a:r>
              <a:rPr lang="en-GB" dirty="0" smtClean="0"/>
              <a:t>, the seed was low, feed had to be delayed and rate ramped up causing rapid growth and foaming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FB1A9-E505-4F8A-BB90-7ADCCCB07DE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88125" y="188913"/>
            <a:ext cx="2016125" cy="59769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5895975" cy="59769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188913"/>
            <a:ext cx="82153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0645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w Cen MT Condensed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w Cen MT Condensed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w Cen MT Condensed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w Cen MT Condensed" pitchFamily="34" charset="-1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w Cen MT Condensed" pitchFamily="34" charset="-1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w Cen MT Condensed" pitchFamily="34" charset="-1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w Cen MT Condensed" pitchFamily="34" charset="-1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w Cen MT Condensed" pitchFamily="34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396875"/>
            <a:ext cx="8643937" cy="1398588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Industry seminar 14 </a:t>
            </a:r>
            <a:r>
              <a:rPr lang="en-US" sz="2800" dirty="0" smtClean="0"/>
              <a:t>September 2015</a:t>
            </a:r>
            <a:br>
              <a:rPr lang="en-US" sz="2800" dirty="0" smtClean="0"/>
            </a:br>
            <a:r>
              <a:rPr lang="en-US" sz="2800" dirty="0" smtClean="0"/>
              <a:t>Scaled up production of enzymes from the yeast </a:t>
            </a:r>
            <a:r>
              <a:rPr lang="en-US" sz="2800" i="1" dirty="0" err="1" smtClean="0"/>
              <a:t>Pichia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pastoris</a:t>
            </a:r>
            <a:endParaRPr lang="hu-HU" sz="2800" dirty="0" smtClean="0"/>
          </a:p>
        </p:txBody>
      </p:sp>
      <p:sp>
        <p:nvSpPr>
          <p:cNvPr id="4" name="Text Box 1036"/>
          <p:cNvSpPr txBox="1">
            <a:spLocks noChangeArrowheads="1"/>
          </p:cNvSpPr>
          <p:nvPr/>
        </p:nvSpPr>
        <p:spPr bwMode="auto">
          <a:xfrm>
            <a:off x="214313" y="5715000"/>
            <a:ext cx="2143125" cy="371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 anchorCtr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dirty="0">
                <a:latin typeface="+mn-lt"/>
              </a:rPr>
              <a:t>www.waste2go.eu</a:t>
            </a:r>
            <a:endParaRPr lang="en-US" dirty="0"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732588" y="4724400"/>
            <a:ext cx="18716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Campbell Tang</a:t>
            </a:r>
          </a:p>
          <a:p>
            <a:pPr>
              <a:defRPr/>
            </a:pPr>
            <a:r>
              <a:rPr lang="en-US" b="1" kern="0" dirty="0">
                <a:latin typeface="+mj-lt"/>
                <a:ea typeface="+mj-ea"/>
                <a:cs typeface="+mj-cs"/>
              </a:rPr>
              <a:t>Andrew Atterton</a:t>
            </a:r>
            <a:endParaRPr lang="hu-HU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2114550" y="142875"/>
            <a:ext cx="48148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6000" b="1" kern="0" dirty="0">
                <a:latin typeface="+mj-lt"/>
                <a:ea typeface="+mj-ea"/>
                <a:cs typeface="+mj-cs"/>
              </a:rPr>
              <a:t>THANK YOU </a:t>
            </a:r>
            <a:endParaRPr lang="en-US" sz="60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9459" name="Picture 3" descr="C:\Users\campbell.tang\Desktop\New folder\20150106_134830.jpg"/>
          <p:cNvPicPr>
            <a:picLocks noChangeAspect="1" noChangeArrowheads="1"/>
          </p:cNvPicPr>
          <p:nvPr/>
        </p:nvPicPr>
        <p:blipFill>
          <a:blip r:embed="rId2"/>
          <a:srcRect t="4883"/>
          <a:stretch>
            <a:fillRect/>
          </a:stretch>
        </p:blipFill>
        <p:spPr bwMode="auto">
          <a:xfrm>
            <a:off x="738188" y="1709738"/>
            <a:ext cx="7620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471488" y="341313"/>
            <a:ext cx="8215312" cy="496887"/>
          </a:xfrm>
        </p:spPr>
        <p:txBody>
          <a:bodyPr/>
          <a:lstStyle/>
          <a:p>
            <a:pPr eaLnBrk="1" hangingPunct="1"/>
            <a:r>
              <a:rPr lang="en-GB" sz="2000" dirty="0" smtClean="0"/>
              <a:t>WP4 objectives and </a:t>
            </a:r>
            <a:r>
              <a:rPr lang="en-GB" sz="2000" dirty="0" err="1" smtClean="0"/>
              <a:t>progess</a:t>
            </a:r>
            <a:endParaRPr lang="en-US" sz="2000" dirty="0" smtClean="0"/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533400" y="914400"/>
            <a:ext cx="8064500" cy="5218113"/>
          </a:xfrm>
        </p:spPr>
        <p:txBody>
          <a:bodyPr/>
          <a:lstStyle/>
          <a:p>
            <a:pPr algn="just" eaLnBrk="1" hangingPunct="1">
              <a:buNone/>
            </a:pPr>
            <a:r>
              <a:rPr lang="en-GB" sz="1600" b="1" dirty="0" smtClean="0">
                <a:cs typeface="Times New Roman" pitchFamily="18" charset="0"/>
              </a:rPr>
              <a:t>Objectives</a:t>
            </a:r>
          </a:p>
          <a:p>
            <a:pPr algn="just" eaLnBrk="1" hangingPunct="1"/>
            <a:r>
              <a:rPr lang="en-GB" sz="1600" dirty="0" smtClean="0">
                <a:cs typeface="Times New Roman" pitchFamily="18" charset="0"/>
              </a:rPr>
              <a:t>Develop fermentation and downstream recovery processes which enable adequate supply of </a:t>
            </a:r>
            <a:r>
              <a:rPr lang="en-GB" sz="1600" dirty="0" err="1" smtClean="0">
                <a:cs typeface="Times New Roman" pitchFamily="18" charset="0"/>
              </a:rPr>
              <a:t>cellulolytic</a:t>
            </a:r>
            <a:r>
              <a:rPr lang="en-GB" sz="1600" dirty="0" smtClean="0">
                <a:cs typeface="Times New Roman" pitchFamily="18" charset="0"/>
              </a:rPr>
              <a:t> enzymes of </a:t>
            </a:r>
            <a:r>
              <a:rPr lang="en-GB" sz="1600" dirty="0" smtClean="0">
                <a:cs typeface="Times New Roman" pitchFamily="18" charset="0"/>
              </a:rPr>
              <a:t>interest for use in degradation of waste to valuable chemicals</a:t>
            </a:r>
            <a:endParaRPr lang="en-GB" sz="1600" dirty="0" smtClean="0">
              <a:cs typeface="Times New Roman" pitchFamily="18" charset="0"/>
            </a:endParaRPr>
          </a:p>
          <a:p>
            <a:pPr algn="just" eaLnBrk="1" hangingPunct="1">
              <a:buNone/>
            </a:pPr>
            <a:endParaRPr lang="en-GB" sz="1600" dirty="0" smtClean="0">
              <a:cs typeface="Times New Roman" pitchFamily="18" charset="0"/>
            </a:endParaRPr>
          </a:p>
          <a:p>
            <a:pPr algn="just" eaLnBrk="1" hangingPunct="1"/>
            <a:r>
              <a:rPr lang="en-GB" sz="1600" dirty="0" smtClean="0">
                <a:cs typeface="Times New Roman" pitchFamily="18" charset="0"/>
              </a:rPr>
              <a:t>Scale up to 750L </a:t>
            </a:r>
            <a:r>
              <a:rPr lang="en-GB" sz="1600" dirty="0" smtClean="0">
                <a:cs typeface="Times New Roman" pitchFamily="18" charset="0"/>
              </a:rPr>
              <a:t>production </a:t>
            </a:r>
            <a:r>
              <a:rPr lang="en-GB" sz="1600" dirty="0" smtClean="0">
                <a:cs typeface="Times New Roman" pitchFamily="18" charset="0"/>
              </a:rPr>
              <a:t>process</a:t>
            </a:r>
            <a:endParaRPr lang="en-GB" sz="1600" dirty="0" smtClean="0">
              <a:cs typeface="Arial" charset="0"/>
            </a:endParaRPr>
          </a:p>
          <a:p>
            <a:pPr algn="just" eaLnBrk="1" hangingPunct="1">
              <a:buFontTx/>
              <a:buNone/>
            </a:pPr>
            <a:endParaRPr lang="en-GB" sz="1600" dirty="0" smtClean="0">
              <a:cs typeface="Arial" charset="0"/>
            </a:endParaRPr>
          </a:p>
          <a:p>
            <a:pPr algn="just" eaLnBrk="1" hangingPunct="1">
              <a:buFontTx/>
              <a:buNone/>
            </a:pPr>
            <a:r>
              <a:rPr lang="en-GB" sz="1600" b="1" dirty="0" smtClean="0">
                <a:cs typeface="Arial" charset="0"/>
              </a:rPr>
              <a:t>Summary of progress</a:t>
            </a:r>
          </a:p>
          <a:p>
            <a:pPr algn="just" eaLnBrk="1" hangingPunct="1"/>
            <a:r>
              <a:rPr lang="en-GB" sz="1600" dirty="0" smtClean="0">
                <a:cs typeface="Arial" charset="0"/>
              </a:rPr>
              <a:t>WP start:		January 2013</a:t>
            </a:r>
          </a:p>
          <a:p>
            <a:pPr algn="just" eaLnBrk="1" hangingPunct="1"/>
            <a:r>
              <a:rPr lang="en-GB" sz="1600" dirty="0" smtClean="0">
                <a:cs typeface="Arial" charset="0"/>
              </a:rPr>
              <a:t>WP end: 		December 2014</a:t>
            </a:r>
          </a:p>
          <a:p>
            <a:pPr algn="just" eaLnBrk="1" hangingPunct="1"/>
            <a:r>
              <a:rPr lang="en-GB" sz="1600" dirty="0" smtClean="0">
                <a:cs typeface="Arial" charset="0"/>
              </a:rPr>
              <a:t>Total fermentations: 	137</a:t>
            </a:r>
          </a:p>
          <a:p>
            <a:pPr algn="just" eaLnBrk="1" hangingPunct="1"/>
            <a:r>
              <a:rPr lang="en-GB" sz="1600" dirty="0" smtClean="0">
                <a:cs typeface="Arial" charset="0"/>
              </a:rPr>
              <a:t>Six enzymes produced at 750L scale</a:t>
            </a:r>
          </a:p>
          <a:p>
            <a:pPr algn="just" eaLnBrk="1" hangingPunct="1"/>
            <a:r>
              <a:rPr lang="en-GB" sz="1600" dirty="0" smtClean="0">
                <a:cs typeface="Arial" charset="0"/>
              </a:rPr>
              <a:t>Enzymes supplied to WP3 and WP5</a:t>
            </a:r>
          </a:p>
          <a:p>
            <a:pPr algn="just" eaLnBrk="1" hangingPunct="1"/>
            <a:endParaRPr lang="en-US" sz="16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mpbell.tang\Desktop\AOX Process Snapsh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9763" y="214313"/>
            <a:ext cx="51625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ím 1"/>
          <p:cNvSpPr txBox="1">
            <a:spLocks/>
          </p:cNvSpPr>
          <p:nvPr/>
        </p:nvSpPr>
        <p:spPr bwMode="auto">
          <a:xfrm>
            <a:off x="428625" y="214313"/>
            <a:ext cx="142875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GB" sz="2000" b="1" i="1" kern="0" dirty="0" err="1">
                <a:latin typeface="+mj-lt"/>
                <a:ea typeface="+mj-ea"/>
                <a:cs typeface="+mj-cs"/>
              </a:rPr>
              <a:t>P.pastoris</a:t>
            </a:r>
            <a:r>
              <a:rPr lang="en-GB" sz="2000" b="1" kern="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defRPr/>
            </a:pPr>
            <a:r>
              <a:rPr lang="en-GB" sz="2000" b="1" kern="0" dirty="0">
                <a:latin typeface="+mj-lt"/>
                <a:ea typeface="+mj-ea"/>
                <a:cs typeface="+mj-cs"/>
              </a:rPr>
              <a:t>AOX </a:t>
            </a:r>
          </a:p>
          <a:p>
            <a:pPr>
              <a:defRPr/>
            </a:pPr>
            <a:r>
              <a:rPr lang="en-GB" sz="2000" b="1" kern="0" dirty="0">
                <a:latin typeface="+mj-lt"/>
                <a:ea typeface="+mj-ea"/>
                <a:cs typeface="+mj-cs"/>
              </a:rPr>
              <a:t>process </a:t>
            </a:r>
            <a:endParaRPr lang="en-US" sz="20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ampbell.tang\Desktop\DSP process snapsh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038" y="214313"/>
            <a:ext cx="6257925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ím 1"/>
          <p:cNvSpPr txBox="1">
            <a:spLocks/>
          </p:cNvSpPr>
          <p:nvPr/>
        </p:nvSpPr>
        <p:spPr bwMode="auto">
          <a:xfrm>
            <a:off x="357188" y="71438"/>
            <a:ext cx="1214437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GB" sz="2000" b="1" kern="0" dirty="0">
                <a:latin typeface="+mj-lt"/>
                <a:ea typeface="+mj-ea"/>
                <a:cs typeface="+mj-cs"/>
              </a:rPr>
              <a:t>DSP</a:t>
            </a:r>
          </a:p>
          <a:p>
            <a:pPr>
              <a:defRPr/>
            </a:pPr>
            <a:r>
              <a:rPr lang="en-GB" sz="2000" b="1" kern="0" dirty="0">
                <a:latin typeface="+mj-lt"/>
                <a:ea typeface="+mj-ea"/>
                <a:cs typeface="+mj-cs"/>
              </a:rPr>
              <a:t>process </a:t>
            </a:r>
            <a:endParaRPr lang="en-US" sz="20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WN7Z1058"/>
          <p:cNvPicPr>
            <a:picLocks noChangeAspect="1" noChangeArrowheads="1"/>
          </p:cNvPicPr>
          <p:nvPr/>
        </p:nvPicPr>
        <p:blipFill>
          <a:blip r:embed="rId3"/>
          <a:srcRect l="8151" r="22234" b="10884"/>
          <a:stretch>
            <a:fillRect/>
          </a:stretch>
        </p:blipFill>
        <p:spPr bwMode="auto">
          <a:xfrm>
            <a:off x="2771775" y="360363"/>
            <a:ext cx="6045200" cy="58054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5" name="Picture 8" descr="C:\Users\Campbell\Desktop\NIBF kit\50L fermenter pi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73463"/>
            <a:ext cx="1576387" cy="23764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755650" y="2401888"/>
            <a:ext cx="1101725" cy="3079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Shake flask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1187450" y="2852738"/>
            <a:ext cx="215900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 bwMode="auto">
          <a:xfrm>
            <a:off x="755650" y="1033463"/>
            <a:ext cx="1081088" cy="5238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Seed bank </a:t>
            </a:r>
            <a:r>
              <a:rPr lang="en-GB" sz="1400" dirty="0" err="1"/>
              <a:t>cryovial</a:t>
            </a:r>
            <a:endParaRPr lang="en-GB" sz="1400" dirty="0"/>
          </a:p>
        </p:txBody>
      </p:sp>
      <p:sp>
        <p:nvSpPr>
          <p:cNvPr id="12" name="Down Arrow 11"/>
          <p:cNvSpPr/>
          <p:nvPr/>
        </p:nvSpPr>
        <p:spPr bwMode="auto">
          <a:xfrm>
            <a:off x="1187450" y="1701800"/>
            <a:ext cx="215900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Cím 1"/>
          <p:cNvSpPr txBox="1">
            <a:spLocks/>
          </p:cNvSpPr>
          <p:nvPr/>
        </p:nvSpPr>
        <p:spPr bwMode="auto">
          <a:xfrm>
            <a:off x="357188" y="285750"/>
            <a:ext cx="20843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GB" sz="2000" b="1" kern="0" dirty="0">
                <a:latin typeface="+mj-lt"/>
                <a:ea typeface="+mj-ea"/>
                <a:cs typeface="+mj-cs"/>
              </a:rPr>
              <a:t>750L</a:t>
            </a:r>
          </a:p>
          <a:p>
            <a:pPr>
              <a:defRPr/>
            </a:pPr>
            <a:r>
              <a:rPr lang="en-GB" sz="2000" b="1" kern="0" dirty="0">
                <a:latin typeface="+mj-lt"/>
                <a:ea typeface="+mj-ea"/>
                <a:cs typeface="+mj-cs"/>
              </a:rPr>
              <a:t>fermentation</a:t>
            </a:r>
            <a:endParaRPr lang="en-US" sz="2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16200000">
            <a:off x="2340770" y="4704556"/>
            <a:ext cx="144462" cy="2889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campbell.tang\Desktop\WP4 pics\20140310_161435.jpg"/>
          <p:cNvPicPr>
            <a:picLocks noChangeAspect="1" noChangeArrowheads="1"/>
          </p:cNvPicPr>
          <p:nvPr/>
        </p:nvPicPr>
        <p:blipFill>
          <a:blip r:embed="rId3"/>
          <a:srcRect l="27467" r="20601"/>
          <a:stretch>
            <a:fillRect/>
          </a:stretch>
        </p:blipFill>
        <p:spPr bwMode="auto">
          <a:xfrm>
            <a:off x="350838" y="765175"/>
            <a:ext cx="29257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Documents and Settings\campbell.tang\Desktop\WP4 pics\20140310_1612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924175"/>
            <a:ext cx="5243513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12"/>
          <p:cNvSpPr txBox="1">
            <a:spLocks noChangeArrowheads="1"/>
          </p:cNvSpPr>
          <p:nvPr/>
        </p:nvSpPr>
        <p:spPr bwMode="auto">
          <a:xfrm>
            <a:off x="4946650" y="5938838"/>
            <a:ext cx="250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10 kDa Hollow fibre rig</a:t>
            </a:r>
          </a:p>
        </p:txBody>
      </p:sp>
      <p:sp>
        <p:nvSpPr>
          <p:cNvPr id="9221" name="TextBox 12"/>
          <p:cNvSpPr txBox="1">
            <a:spLocks noChangeArrowheads="1"/>
          </p:cNvSpPr>
          <p:nvPr/>
        </p:nvSpPr>
        <p:spPr bwMode="auto">
          <a:xfrm>
            <a:off x="611188" y="3995738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Continuous centrifuge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395288" y="188913"/>
            <a:ext cx="44640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GB" sz="2000" b="1" kern="0" dirty="0">
                <a:latin typeface="+mj-lt"/>
                <a:ea typeface="+mj-ea"/>
                <a:cs typeface="+mj-cs"/>
              </a:rPr>
              <a:t>750L downstream processing</a:t>
            </a:r>
            <a:endParaRPr lang="en-US" sz="20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 idx="4294967295"/>
          </p:nvPr>
        </p:nvSpPr>
        <p:spPr>
          <a:xfrm>
            <a:off x="471488" y="341313"/>
            <a:ext cx="8215312" cy="496887"/>
          </a:xfrm>
        </p:spPr>
        <p:txBody>
          <a:bodyPr/>
          <a:lstStyle/>
          <a:p>
            <a:pPr eaLnBrk="1" hangingPunct="1"/>
            <a:r>
              <a:rPr lang="en-GB" sz="2400" dirty="0" smtClean="0"/>
              <a:t>Production of LPMO </a:t>
            </a:r>
            <a:r>
              <a:rPr lang="en-GB" sz="2400" dirty="0" smtClean="0"/>
              <a:t>2916 </a:t>
            </a:r>
            <a:r>
              <a:rPr lang="en-GB" sz="2400" dirty="0" smtClean="0"/>
              <a:t>enzyme</a:t>
            </a:r>
            <a:endParaRPr lang="en-US" sz="2400" dirty="0" smtClean="0"/>
          </a:p>
        </p:txBody>
      </p:sp>
      <p:pic>
        <p:nvPicPr>
          <p:cNvPr id="17411" name="Object 15"/>
          <p:cNvPicPr>
            <a:picLocks noChangeAspect="1" noChangeArrowheads="1"/>
          </p:cNvPicPr>
          <p:nvPr/>
        </p:nvPicPr>
        <p:blipFill>
          <a:blip r:embed="rId3"/>
          <a:srcRect l="-1828" t="-3427" r="-121" b="-465"/>
          <a:stretch>
            <a:fillRect/>
          </a:stretch>
        </p:blipFill>
        <p:spPr bwMode="auto">
          <a:xfrm>
            <a:off x="1475656" y="2132856"/>
            <a:ext cx="617572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Box 14"/>
          <p:cNvSpPr txBox="1">
            <a:spLocks noChangeArrowheads="1"/>
          </p:cNvSpPr>
          <p:nvPr/>
        </p:nvSpPr>
        <p:spPr bwMode="auto">
          <a:xfrm>
            <a:off x="590550" y="987425"/>
            <a:ext cx="27638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1600" dirty="0"/>
              <a:t>Seed </a:t>
            </a:r>
            <a:r>
              <a:rPr lang="en-GB" sz="1600" dirty="0" err="1"/>
              <a:t>fermenter</a:t>
            </a:r>
            <a:r>
              <a:rPr lang="en-GB" sz="1600" dirty="0"/>
              <a:t> bypassed</a:t>
            </a:r>
          </a:p>
          <a:p>
            <a:pPr>
              <a:buFont typeface="Arial" charset="0"/>
              <a:buChar char="•"/>
            </a:pPr>
            <a:r>
              <a:rPr lang="en-GB" sz="1600" dirty="0"/>
              <a:t>Batch extended 15h</a:t>
            </a:r>
          </a:p>
          <a:p>
            <a:pPr>
              <a:buFont typeface="Arial" charset="0"/>
              <a:buChar char="•"/>
            </a:pPr>
            <a:r>
              <a:rPr lang="en-GB" sz="1600" dirty="0"/>
              <a:t>Productivity exceeded 10Ls</a:t>
            </a:r>
          </a:p>
          <a:p>
            <a:pPr>
              <a:buFont typeface="Arial" charset="0"/>
              <a:buChar char="•"/>
            </a:pPr>
            <a:r>
              <a:rPr lang="en-GB" sz="1600" dirty="0"/>
              <a:t>No DSP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2114550" y="260648"/>
            <a:ext cx="48148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2000" b="1" kern="0" dirty="0" smtClean="0">
                <a:latin typeface="+mj-lt"/>
                <a:ea typeface="+mj-ea"/>
                <a:cs typeface="+mj-cs"/>
              </a:rPr>
              <a:t>Some c</a:t>
            </a:r>
            <a:r>
              <a:rPr lang="en-GB" sz="2000" b="1" kern="0" dirty="0" smtClean="0">
                <a:latin typeface="+mj-lt"/>
                <a:ea typeface="+mj-ea"/>
                <a:cs typeface="+mj-cs"/>
              </a:rPr>
              <a:t>hallenges</a:t>
            </a:r>
            <a:endParaRPr lang="en-US" sz="2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533400" y="1274440"/>
            <a:ext cx="8064500" cy="48908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600" b="1" kern="0" noProof="0" dirty="0" smtClean="0">
                <a:latin typeface="+mn-lt"/>
                <a:cs typeface="Times New Roman" pitchFamily="18" charset="0"/>
              </a:rPr>
              <a:t>Enzyme production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1600" kern="0" noProof="0" dirty="0" smtClean="0">
                <a:latin typeface="+mn-lt"/>
                <a:cs typeface="Times New Roman" pitchFamily="18" charset="0"/>
              </a:rPr>
              <a:t>Very high yeast cell densities up to ~140g/L DCW. Oxygen limitation. Foaming. </a:t>
            </a:r>
            <a:r>
              <a:rPr lang="en-GB" sz="1600" kern="0" noProof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Controlled feed rate, antifoam.</a:t>
            </a:r>
            <a:endParaRPr lang="en-GB" sz="1600" kern="0" noProof="0" dirty="0" smtClean="0">
              <a:latin typeface="+mn-lt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sz="1600" kern="0" noProof="0" dirty="0" smtClean="0">
              <a:latin typeface="+mn-lt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1600" kern="0" dirty="0" smtClean="0">
                <a:latin typeface="+mn-lt"/>
                <a:cs typeface="Times New Roman" pitchFamily="18" charset="0"/>
              </a:rPr>
              <a:t>Seed </a:t>
            </a:r>
            <a:r>
              <a:rPr lang="en-GB" sz="1600" kern="0" dirty="0" err="1" smtClean="0">
                <a:latin typeface="+mn-lt"/>
                <a:cs typeface="Times New Roman" pitchFamily="18" charset="0"/>
              </a:rPr>
              <a:t>fermenter</a:t>
            </a:r>
            <a:r>
              <a:rPr lang="en-GB" sz="1600" kern="0" dirty="0" smtClean="0">
                <a:latin typeface="+mn-lt"/>
                <a:cs typeface="Times New Roman" pitchFamily="18" charset="0"/>
              </a:rPr>
              <a:t> contamination. </a:t>
            </a:r>
            <a:r>
              <a:rPr lang="en-GB" sz="1600" kern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Direct inoculation from flask.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GB" sz="1600" kern="0" dirty="0" smtClean="0">
              <a:solidFill>
                <a:srgbClr val="FF0000"/>
              </a:solidFill>
              <a:latin typeface="+mn-lt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GB" sz="1600" kern="0" dirty="0" smtClean="0">
                <a:latin typeface="+mn-lt"/>
                <a:cs typeface="Times New Roman" pitchFamily="18" charset="0"/>
              </a:rPr>
              <a:t>Methanol – toxic and flammable. Incurs a 2-4h wait for adaptation. </a:t>
            </a:r>
            <a:r>
              <a:rPr lang="en-GB" sz="1600" kern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Prevent accumulation in </a:t>
            </a:r>
            <a:r>
              <a:rPr lang="en-GB" sz="1600" kern="0" dirty="0" err="1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fermenter</a:t>
            </a:r>
            <a:r>
              <a:rPr lang="en-GB" sz="1600" kern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, regular checks on level, maintain controlled feed rate.</a:t>
            </a:r>
            <a:endParaRPr lang="en-GB" sz="1600" kern="0" dirty="0" smtClean="0">
              <a:latin typeface="+mn-lt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1600" kern="0" noProof="0" dirty="0" smtClean="0">
              <a:latin typeface="+mn-lt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600" b="1" kern="0" dirty="0" smtClean="0">
                <a:latin typeface="+mn-lt"/>
                <a:cs typeface="Times New Roman" pitchFamily="18" charset="0"/>
              </a:rPr>
              <a:t>Enzyme recovery and concentration</a:t>
            </a:r>
            <a:endParaRPr lang="en-GB" sz="1600" b="1" kern="0" noProof="0" dirty="0" smtClean="0">
              <a:latin typeface="+mn-lt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r>
              <a:rPr lang="en-US" sz="1600" kern="0" dirty="0" smtClean="0">
                <a:cs typeface="Arial" charset="0"/>
              </a:rPr>
              <a:t>High cell density, solids content of 30-40%. </a:t>
            </a:r>
            <a:r>
              <a:rPr lang="en-US" sz="1600" kern="0" dirty="0" smtClean="0">
                <a:solidFill>
                  <a:srgbClr val="FF0000"/>
                </a:solidFill>
                <a:cs typeface="Arial" charset="0"/>
              </a:rPr>
              <a:t>Solved by dilution.</a:t>
            </a:r>
          </a:p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endParaRPr lang="en-US" sz="1600" kern="0" dirty="0" smtClean="0">
              <a:solidFill>
                <a:srgbClr val="FF0000"/>
              </a:solidFill>
              <a:cs typeface="Arial" charset="0"/>
            </a:endParaRPr>
          </a:p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r>
              <a:rPr lang="en-US" sz="1600" kern="0" dirty="0" smtClean="0">
                <a:cs typeface="Arial" charset="0"/>
              </a:rPr>
              <a:t>Cross flow filtration: change in scale-up, flat sheets to hollow </a:t>
            </a:r>
            <a:r>
              <a:rPr lang="en-US" sz="1600" kern="0" dirty="0" err="1" smtClean="0">
                <a:cs typeface="Arial" charset="0"/>
              </a:rPr>
              <a:t>fibre</a:t>
            </a:r>
            <a:r>
              <a:rPr lang="en-US" sz="1600" kern="0" dirty="0" smtClean="0">
                <a:cs typeface="Arial" charset="0"/>
              </a:rPr>
              <a:t> cylinders led to enzyme loss. </a:t>
            </a:r>
            <a:r>
              <a:rPr lang="en-US" sz="1600" kern="0" dirty="0" smtClean="0">
                <a:solidFill>
                  <a:srgbClr val="FF0000"/>
                </a:solidFill>
                <a:cs typeface="Arial" charset="0"/>
              </a:rPr>
              <a:t>Pore size changed</a:t>
            </a:r>
            <a:r>
              <a:rPr lang="en-US" sz="1600" kern="0" dirty="0" smtClean="0">
                <a:cs typeface="Arial" charset="0"/>
              </a:rPr>
              <a:t>.</a:t>
            </a:r>
          </a:p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endParaRPr lang="en-US" sz="1600" kern="0" dirty="0" smtClean="0">
              <a:cs typeface="Arial" charset="0"/>
            </a:endParaRPr>
          </a:p>
          <a:p>
            <a:pPr marL="342900" lvl="0" indent="-342900" algn="just">
              <a:spcBef>
                <a:spcPct val="20000"/>
              </a:spcBef>
              <a:buFontTx/>
              <a:buChar char="•"/>
            </a:pPr>
            <a:r>
              <a:rPr lang="en-US" sz="1600" kern="0" dirty="0" smtClean="0">
                <a:cs typeface="Arial" charset="0"/>
              </a:rPr>
              <a:t>Cross-flow filtration: higher growth at scale, more antifoam – blinds filter. </a:t>
            </a:r>
            <a:r>
              <a:rPr lang="en-US" sz="1600" kern="0" dirty="0" smtClean="0">
                <a:solidFill>
                  <a:srgbClr val="FF0000"/>
                </a:solidFill>
                <a:cs typeface="Arial" charset="0"/>
              </a:rPr>
              <a:t>Pre-filtration step introduced</a:t>
            </a:r>
            <a:r>
              <a:rPr lang="en-US" sz="1600" kern="0" dirty="0" smtClean="0">
                <a:solidFill>
                  <a:srgbClr val="FF0000"/>
                </a:solidFill>
                <a:cs typeface="Arial" charset="0"/>
              </a:rPr>
              <a:t>.</a:t>
            </a:r>
            <a:endParaRPr lang="en-US" sz="1600" kern="0" dirty="0" smtClean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2114550" y="260648"/>
            <a:ext cx="48148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2000" b="1" kern="0" dirty="0" smtClean="0">
                <a:latin typeface="+mj-lt"/>
                <a:ea typeface="+mj-ea"/>
                <a:cs typeface="+mj-cs"/>
              </a:rPr>
              <a:t>Future improvements</a:t>
            </a:r>
            <a:endParaRPr lang="en-US" sz="2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533400" y="1274440"/>
            <a:ext cx="8064500" cy="46028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dirty="0" smtClean="0">
                <a:latin typeface="+mn-lt"/>
                <a:cs typeface="Arial" charset="0"/>
              </a:rPr>
              <a:t>Activity assays – track productivity during fermentation, stability during recovery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600" kern="0" dirty="0" smtClean="0">
              <a:latin typeface="+mn-lt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Antifoams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– possibility of removing depth filtration step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baseline="0" dirty="0" smtClean="0">
                <a:latin typeface="+mn-lt"/>
                <a:cs typeface="Arial" charset="0"/>
              </a:rPr>
              <a:t>Centrifuge – need for dilution if can handle 30-40% solids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600" kern="0" dirty="0" smtClean="0">
              <a:latin typeface="+mn-lt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baseline="0" dirty="0" smtClean="0">
                <a:latin typeface="+mn-lt"/>
                <a:cs typeface="Arial" charset="0"/>
              </a:rPr>
              <a:t>Use of hard-piped ATEX rated solvent</a:t>
            </a:r>
            <a:r>
              <a:rPr lang="en-US" sz="1600" kern="0" dirty="0" smtClean="0">
                <a:latin typeface="+mn-lt"/>
                <a:cs typeface="Arial" charset="0"/>
              </a:rPr>
              <a:t> vessel for methanol feeding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600" kern="0" baseline="0" dirty="0" smtClean="0">
              <a:latin typeface="+mn-lt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dirty="0" smtClean="0">
                <a:latin typeface="+mn-lt"/>
                <a:cs typeface="Arial" charset="0"/>
              </a:rPr>
              <a:t>Enzyme concentration – introduce an extra filtration step to remove larger unwanted proteins</a:t>
            </a:r>
            <a:endParaRPr lang="en-US" sz="1600" kern="0" baseline="0" dirty="0" smtClean="0">
              <a:latin typeface="+mn-lt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baseline="0" dirty="0" smtClean="0">
                <a:latin typeface="+mn-lt"/>
                <a:cs typeface="Arial" charset="0"/>
              </a:rPr>
              <a:t>Strain – replace</a:t>
            </a:r>
            <a:r>
              <a:rPr lang="en-US" sz="1600" kern="0" dirty="0" smtClean="0">
                <a:latin typeface="+mn-lt"/>
                <a:cs typeface="Arial" charset="0"/>
              </a:rPr>
              <a:t> AOX with GAP, constant production, no methanol involved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600" kern="0" dirty="0" smtClean="0">
              <a:latin typeface="+mn-lt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kern="0" dirty="0" smtClean="0">
                <a:latin typeface="+mn-lt"/>
                <a:cs typeface="Arial" charset="0"/>
              </a:rPr>
              <a:t>Strain – faster production of enzyme to cut time and costs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aste2go_sablon_bw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2D15CEBE62D84784E0438F6A9A0780" ma:contentTypeVersion="0" ma:contentTypeDescription="Create a new document." ma:contentTypeScope="" ma:versionID="1aedb0e6336d3e409fb82e6b5ec2787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0F49DCD-26C5-438E-9372-3992588870D4}"/>
</file>

<file path=customXml/itemProps2.xml><?xml version="1.0" encoding="utf-8"?>
<ds:datastoreItem xmlns:ds="http://schemas.openxmlformats.org/officeDocument/2006/customXml" ds:itemID="{F75D2B84-09F9-4096-9EFF-1F36A50F3A49}"/>
</file>

<file path=customXml/itemProps3.xml><?xml version="1.0" encoding="utf-8"?>
<ds:datastoreItem xmlns:ds="http://schemas.openxmlformats.org/officeDocument/2006/customXml" ds:itemID="{0131AEB8-4461-4215-AF27-0DC7A550FE45}"/>
</file>

<file path=docProps/app.xml><?xml version="1.0" encoding="utf-8"?>
<Properties xmlns="http://schemas.openxmlformats.org/officeDocument/2006/extended-properties" xmlns:vt="http://schemas.openxmlformats.org/officeDocument/2006/docPropsVTypes">
  <Template>waste2go_sablon_bw</Template>
  <TotalTime>4522</TotalTime>
  <Words>349</Words>
  <Application>Microsoft Office PowerPoint</Application>
  <PresentationFormat>On-screen Show (4:3)</PresentationFormat>
  <Paragraphs>72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waste2go_sablon_bw</vt:lpstr>
      <vt:lpstr>Industry seminar 14 September 2015 Scaled up production of enzymes from the yeast Pichia pastoris</vt:lpstr>
      <vt:lpstr>WP4 objectives and progess</vt:lpstr>
      <vt:lpstr>Slide 3</vt:lpstr>
      <vt:lpstr>Slide 4</vt:lpstr>
      <vt:lpstr>Slide 5</vt:lpstr>
      <vt:lpstr>Slide 6</vt:lpstr>
      <vt:lpstr>Production of LPMO 2916 enzyme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WP9 – Dissemination and Exploitation</dc:title>
  <dc:creator>istvan-DNB</dc:creator>
  <cp:lastModifiedBy>campbell.tang</cp:lastModifiedBy>
  <cp:revision>311</cp:revision>
  <dcterms:created xsi:type="dcterms:W3CDTF">2013-05-27T11:19:50Z</dcterms:created>
  <dcterms:modified xsi:type="dcterms:W3CDTF">2015-09-11T11:55:07Z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0x010100142D15CEBE62D84784E0438F6A9A0780</vt:lpwstr>
  </property>
</Properties>
</file>