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custDataLst>
    <p:tags r:id="rId29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Világos stílus 1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77" autoAdjust="0"/>
  </p:normalViewPr>
  <p:slideViewPr>
    <p:cSldViewPr>
      <p:cViewPr>
        <p:scale>
          <a:sx n="77" d="100"/>
          <a:sy n="77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B8A75-91A5-4583-8A37-6632594F09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C30BAB-08A0-4B80-87F8-D169D0428C40}">
      <dgm:prSet phldrT="[Text]" custT="1"/>
      <dgm:spPr/>
      <dgm:t>
        <a:bodyPr/>
        <a:lstStyle/>
        <a:p>
          <a:r>
            <a:rPr lang="en-GB" sz="3200" dirty="0" smtClean="0"/>
            <a:t>Collection </a:t>
          </a:r>
          <a:r>
            <a:rPr lang="en-GB" sz="1800" dirty="0" smtClean="0"/>
            <a:t>                             - Kerbside systems                    - Deposit systems (recycling and drop-off centres)</a:t>
          </a:r>
          <a:endParaRPr lang="en-GB" sz="1800" dirty="0"/>
        </a:p>
      </dgm:t>
    </dgm:pt>
    <dgm:pt modelId="{5C515ABE-B4D9-44A0-82AE-77062C6500A2}" type="parTrans" cxnId="{26A7D59E-2F56-4A0A-B764-43A2E8FADFB9}">
      <dgm:prSet/>
      <dgm:spPr/>
      <dgm:t>
        <a:bodyPr/>
        <a:lstStyle/>
        <a:p>
          <a:endParaRPr lang="en-GB"/>
        </a:p>
      </dgm:t>
    </dgm:pt>
    <dgm:pt modelId="{B2245B03-C819-4BB3-A475-2C4C1D71A0FC}" type="sibTrans" cxnId="{26A7D59E-2F56-4A0A-B764-43A2E8FADFB9}">
      <dgm:prSet/>
      <dgm:spPr/>
      <dgm:t>
        <a:bodyPr/>
        <a:lstStyle/>
        <a:p>
          <a:endParaRPr lang="en-GB"/>
        </a:p>
      </dgm:t>
    </dgm:pt>
    <dgm:pt modelId="{52A6E7DA-30AC-44BF-B118-11CC29F5D864}">
      <dgm:prSet phldrT="[Text]" custT="1"/>
      <dgm:spPr/>
      <dgm:t>
        <a:bodyPr/>
        <a:lstStyle/>
        <a:p>
          <a:r>
            <a:rPr lang="en-GB" sz="3200" dirty="0" smtClean="0"/>
            <a:t>Treatment </a:t>
          </a:r>
          <a:r>
            <a:rPr lang="en-GB" sz="2400" dirty="0" smtClean="0"/>
            <a:t> </a:t>
          </a:r>
          <a:r>
            <a:rPr lang="en-GB" sz="1800" dirty="0" smtClean="0"/>
            <a:t>                    - Sorting (if necessary)        - Recycling                           - Incineration                        - Mechanical Biological treatment                              - Composting or digestion</a:t>
          </a:r>
          <a:endParaRPr lang="en-GB" sz="1800" dirty="0"/>
        </a:p>
      </dgm:t>
    </dgm:pt>
    <dgm:pt modelId="{DB890218-32E9-42F8-8E46-208CD0BEFE5E}" type="parTrans" cxnId="{EEF82C49-5B98-4CF4-B4E0-DD92DC7B7C3B}">
      <dgm:prSet/>
      <dgm:spPr/>
      <dgm:t>
        <a:bodyPr/>
        <a:lstStyle/>
        <a:p>
          <a:endParaRPr lang="en-GB"/>
        </a:p>
      </dgm:t>
    </dgm:pt>
    <dgm:pt modelId="{C30D801D-3256-4722-A997-F89610947BC1}" type="sibTrans" cxnId="{EEF82C49-5B98-4CF4-B4E0-DD92DC7B7C3B}">
      <dgm:prSet/>
      <dgm:spPr/>
      <dgm:t>
        <a:bodyPr/>
        <a:lstStyle/>
        <a:p>
          <a:endParaRPr lang="en-GB"/>
        </a:p>
      </dgm:t>
    </dgm:pt>
    <dgm:pt modelId="{2B712D23-D0F5-4D67-989E-FCF97085C6B6}">
      <dgm:prSet phldrT="[Text]" custT="1"/>
      <dgm:spPr/>
      <dgm:t>
        <a:bodyPr/>
        <a:lstStyle/>
        <a:p>
          <a:r>
            <a:rPr lang="en-GB" sz="3200" dirty="0" smtClean="0"/>
            <a:t>Disposal</a:t>
          </a:r>
          <a:r>
            <a:rPr lang="en-GB" sz="5000" dirty="0" smtClean="0"/>
            <a:t>        </a:t>
          </a:r>
          <a:r>
            <a:rPr lang="en-GB" sz="1800" dirty="0" smtClean="0"/>
            <a:t>- Landfill</a:t>
          </a:r>
          <a:endParaRPr lang="en-GB" sz="1800" dirty="0"/>
        </a:p>
      </dgm:t>
    </dgm:pt>
    <dgm:pt modelId="{94DCD034-2577-49D9-B362-81F3796145EE}" type="parTrans" cxnId="{0EF43E34-1469-4D76-89A5-922AE8FC221D}">
      <dgm:prSet/>
      <dgm:spPr/>
      <dgm:t>
        <a:bodyPr/>
        <a:lstStyle/>
        <a:p>
          <a:endParaRPr lang="en-GB"/>
        </a:p>
      </dgm:t>
    </dgm:pt>
    <dgm:pt modelId="{D6E213D3-8C1C-4467-8D03-2E7CE5CF0282}" type="sibTrans" cxnId="{0EF43E34-1469-4D76-89A5-922AE8FC221D}">
      <dgm:prSet/>
      <dgm:spPr/>
      <dgm:t>
        <a:bodyPr/>
        <a:lstStyle/>
        <a:p>
          <a:endParaRPr lang="en-GB"/>
        </a:p>
      </dgm:t>
    </dgm:pt>
    <dgm:pt modelId="{5116A78E-E050-4559-978F-30DEDF33A42A}" type="pres">
      <dgm:prSet presAssocID="{014B8A75-91A5-4583-8A37-6632594F0995}" presName="Name0" presStyleCnt="0">
        <dgm:presLayoutVars>
          <dgm:dir/>
          <dgm:resizeHandles val="exact"/>
        </dgm:presLayoutVars>
      </dgm:prSet>
      <dgm:spPr/>
    </dgm:pt>
    <dgm:pt modelId="{C8919F0F-495F-4EDF-8310-C40CD82E3B77}" type="pres">
      <dgm:prSet presAssocID="{79C30BAB-08A0-4B80-87F8-D169D0428C40}" presName="node" presStyleLbl="node1" presStyleIdx="0" presStyleCnt="3" custScaleX="1126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CAE13-D921-42A6-A712-8FAA2463A11D}" type="pres">
      <dgm:prSet presAssocID="{B2245B03-C819-4BB3-A475-2C4C1D71A0FC}" presName="sibTrans" presStyleLbl="sibTrans2D1" presStyleIdx="0" presStyleCnt="2"/>
      <dgm:spPr/>
    </dgm:pt>
    <dgm:pt modelId="{87A99E92-AE7C-439C-BD4D-D7BDA539CEE8}" type="pres">
      <dgm:prSet presAssocID="{B2245B03-C819-4BB3-A475-2C4C1D71A0FC}" presName="connectorText" presStyleLbl="sibTrans2D1" presStyleIdx="0" presStyleCnt="2"/>
      <dgm:spPr/>
    </dgm:pt>
    <dgm:pt modelId="{04BB702D-E644-4CEF-8374-DE94787317BD}" type="pres">
      <dgm:prSet presAssocID="{52A6E7DA-30AC-44BF-B118-11CC29F5D8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273EF-3D3F-4502-A38A-B89A1E70C4C2}" type="pres">
      <dgm:prSet presAssocID="{C30D801D-3256-4722-A997-F89610947BC1}" presName="sibTrans" presStyleLbl="sibTrans2D1" presStyleIdx="1" presStyleCnt="2"/>
      <dgm:spPr/>
    </dgm:pt>
    <dgm:pt modelId="{8CF5DA9F-BFDB-43CE-A017-4863DFDAF895}" type="pres">
      <dgm:prSet presAssocID="{C30D801D-3256-4722-A997-F89610947BC1}" presName="connectorText" presStyleLbl="sibTrans2D1" presStyleIdx="1" presStyleCnt="2"/>
      <dgm:spPr/>
    </dgm:pt>
    <dgm:pt modelId="{BFCE48EC-6367-4DED-8513-1BCB97D9B209}" type="pres">
      <dgm:prSet presAssocID="{2B712D23-D0F5-4D67-989E-FCF97085C6B6}" presName="node" presStyleLbl="node1" presStyleIdx="2" presStyleCnt="3">
        <dgm:presLayoutVars>
          <dgm:bulletEnabled val="1"/>
        </dgm:presLayoutVars>
      </dgm:prSet>
      <dgm:spPr/>
    </dgm:pt>
  </dgm:ptLst>
  <dgm:cxnLst>
    <dgm:cxn modelId="{6CBEDEA3-7A33-49EC-A385-66DB6CC0AA77}" type="presOf" srcId="{52A6E7DA-30AC-44BF-B118-11CC29F5D864}" destId="{04BB702D-E644-4CEF-8374-DE94787317BD}" srcOrd="0" destOrd="0" presId="urn:microsoft.com/office/officeart/2005/8/layout/process1"/>
    <dgm:cxn modelId="{0EF43E34-1469-4D76-89A5-922AE8FC221D}" srcId="{014B8A75-91A5-4583-8A37-6632594F0995}" destId="{2B712D23-D0F5-4D67-989E-FCF97085C6B6}" srcOrd="2" destOrd="0" parTransId="{94DCD034-2577-49D9-B362-81F3796145EE}" sibTransId="{D6E213D3-8C1C-4467-8D03-2E7CE5CF0282}"/>
    <dgm:cxn modelId="{EEF82C49-5B98-4CF4-B4E0-DD92DC7B7C3B}" srcId="{014B8A75-91A5-4583-8A37-6632594F0995}" destId="{52A6E7DA-30AC-44BF-B118-11CC29F5D864}" srcOrd="1" destOrd="0" parTransId="{DB890218-32E9-42F8-8E46-208CD0BEFE5E}" sibTransId="{C30D801D-3256-4722-A997-F89610947BC1}"/>
    <dgm:cxn modelId="{325F2275-8DEC-4007-97B0-7AE317F7F2DA}" type="presOf" srcId="{B2245B03-C819-4BB3-A475-2C4C1D71A0FC}" destId="{87A99E92-AE7C-439C-BD4D-D7BDA539CEE8}" srcOrd="1" destOrd="0" presId="urn:microsoft.com/office/officeart/2005/8/layout/process1"/>
    <dgm:cxn modelId="{FECB72B7-4654-40C7-B046-5A63AAEA6903}" type="presOf" srcId="{B2245B03-C819-4BB3-A475-2C4C1D71A0FC}" destId="{055CAE13-D921-42A6-A712-8FAA2463A11D}" srcOrd="0" destOrd="0" presId="urn:microsoft.com/office/officeart/2005/8/layout/process1"/>
    <dgm:cxn modelId="{DADBCEFE-01E0-48D9-A0E0-8CF1AD586E7A}" type="presOf" srcId="{C30D801D-3256-4722-A997-F89610947BC1}" destId="{752273EF-3D3F-4502-A38A-B89A1E70C4C2}" srcOrd="0" destOrd="0" presId="urn:microsoft.com/office/officeart/2005/8/layout/process1"/>
    <dgm:cxn modelId="{26A7D59E-2F56-4A0A-B764-43A2E8FADFB9}" srcId="{014B8A75-91A5-4583-8A37-6632594F0995}" destId="{79C30BAB-08A0-4B80-87F8-D169D0428C40}" srcOrd="0" destOrd="0" parTransId="{5C515ABE-B4D9-44A0-82AE-77062C6500A2}" sibTransId="{B2245B03-C819-4BB3-A475-2C4C1D71A0FC}"/>
    <dgm:cxn modelId="{CAC56DA5-397B-4B98-9F41-1F7327C06F84}" type="presOf" srcId="{79C30BAB-08A0-4B80-87F8-D169D0428C40}" destId="{C8919F0F-495F-4EDF-8310-C40CD82E3B77}" srcOrd="0" destOrd="0" presId="urn:microsoft.com/office/officeart/2005/8/layout/process1"/>
    <dgm:cxn modelId="{A154F17C-0474-40A9-8CD4-A4FC386CE2DC}" type="presOf" srcId="{014B8A75-91A5-4583-8A37-6632594F0995}" destId="{5116A78E-E050-4559-978F-30DEDF33A42A}" srcOrd="0" destOrd="0" presId="urn:microsoft.com/office/officeart/2005/8/layout/process1"/>
    <dgm:cxn modelId="{2F165C00-FF61-4E92-A820-DDAC5818EE3E}" type="presOf" srcId="{2B712D23-D0F5-4D67-989E-FCF97085C6B6}" destId="{BFCE48EC-6367-4DED-8513-1BCB97D9B209}" srcOrd="0" destOrd="0" presId="urn:microsoft.com/office/officeart/2005/8/layout/process1"/>
    <dgm:cxn modelId="{8FD5B9C2-D05B-4FEC-B064-69A02635136F}" type="presOf" srcId="{C30D801D-3256-4722-A997-F89610947BC1}" destId="{8CF5DA9F-BFDB-43CE-A017-4863DFDAF895}" srcOrd="1" destOrd="0" presId="urn:microsoft.com/office/officeart/2005/8/layout/process1"/>
    <dgm:cxn modelId="{CAE0EF93-4D21-4FAC-A97E-D4786D136AE0}" type="presParOf" srcId="{5116A78E-E050-4559-978F-30DEDF33A42A}" destId="{C8919F0F-495F-4EDF-8310-C40CD82E3B77}" srcOrd="0" destOrd="0" presId="urn:microsoft.com/office/officeart/2005/8/layout/process1"/>
    <dgm:cxn modelId="{83F76A4C-6A77-42CE-BA01-D80B450F5325}" type="presParOf" srcId="{5116A78E-E050-4559-978F-30DEDF33A42A}" destId="{055CAE13-D921-42A6-A712-8FAA2463A11D}" srcOrd="1" destOrd="0" presId="urn:microsoft.com/office/officeart/2005/8/layout/process1"/>
    <dgm:cxn modelId="{9B755CEE-F66C-417C-AE0A-4F98085CAB65}" type="presParOf" srcId="{055CAE13-D921-42A6-A712-8FAA2463A11D}" destId="{87A99E92-AE7C-439C-BD4D-D7BDA539CEE8}" srcOrd="0" destOrd="0" presId="urn:microsoft.com/office/officeart/2005/8/layout/process1"/>
    <dgm:cxn modelId="{E91A247C-FDCF-4D6F-B64A-242CF252F246}" type="presParOf" srcId="{5116A78E-E050-4559-978F-30DEDF33A42A}" destId="{04BB702D-E644-4CEF-8374-DE94787317BD}" srcOrd="2" destOrd="0" presId="urn:microsoft.com/office/officeart/2005/8/layout/process1"/>
    <dgm:cxn modelId="{449A268F-843C-403D-8601-3AAA5AE88B95}" type="presParOf" srcId="{5116A78E-E050-4559-978F-30DEDF33A42A}" destId="{752273EF-3D3F-4502-A38A-B89A1E70C4C2}" srcOrd="3" destOrd="0" presId="urn:microsoft.com/office/officeart/2005/8/layout/process1"/>
    <dgm:cxn modelId="{B1FB170C-5117-4593-8448-C3A4F9F9A005}" type="presParOf" srcId="{752273EF-3D3F-4502-A38A-B89A1E70C4C2}" destId="{8CF5DA9F-BFDB-43CE-A017-4863DFDAF895}" srcOrd="0" destOrd="0" presId="urn:microsoft.com/office/officeart/2005/8/layout/process1"/>
    <dgm:cxn modelId="{9D25E8E6-4908-48BA-B8EE-AE80FCD9B03F}" type="presParOf" srcId="{5116A78E-E050-4559-978F-30DEDF33A42A}" destId="{BFCE48EC-6367-4DED-8513-1BCB97D9B20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19F0F-495F-4EDF-8310-C40CD82E3B77}">
      <dsp:nvSpPr>
        <dsp:cNvPr id="0" name=""/>
        <dsp:cNvSpPr/>
      </dsp:nvSpPr>
      <dsp:spPr>
        <a:xfrm>
          <a:off x="4314" y="1078988"/>
          <a:ext cx="2435901" cy="2106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Collection </a:t>
          </a:r>
          <a:r>
            <a:rPr lang="en-GB" sz="1800" kern="1200" dirty="0" smtClean="0"/>
            <a:t>                             - Kerbside systems                    - Deposit systems (recycling and drop-off centres)</a:t>
          </a:r>
          <a:endParaRPr lang="en-GB" sz="1800" kern="1200" dirty="0"/>
        </a:p>
      </dsp:txBody>
      <dsp:txXfrm>
        <a:off x="66005" y="1140679"/>
        <a:ext cx="2312519" cy="1982888"/>
      </dsp:txXfrm>
    </dsp:sp>
    <dsp:sp modelId="{055CAE13-D921-42A6-A712-8FAA2463A11D}">
      <dsp:nvSpPr>
        <dsp:cNvPr id="0" name=""/>
        <dsp:cNvSpPr/>
      </dsp:nvSpPr>
      <dsp:spPr>
        <a:xfrm>
          <a:off x="2656373" y="1864088"/>
          <a:ext cx="458254" cy="53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2656373" y="1971302"/>
        <a:ext cx="320778" cy="321642"/>
      </dsp:txXfrm>
    </dsp:sp>
    <dsp:sp modelId="{04BB702D-E644-4CEF-8374-DE94787317BD}">
      <dsp:nvSpPr>
        <dsp:cNvPr id="0" name=""/>
        <dsp:cNvSpPr/>
      </dsp:nvSpPr>
      <dsp:spPr>
        <a:xfrm>
          <a:off x="3304846" y="1078988"/>
          <a:ext cx="2161576" cy="2106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Treatment </a:t>
          </a:r>
          <a:r>
            <a:rPr lang="en-GB" sz="2400" kern="1200" dirty="0" smtClean="0"/>
            <a:t> </a:t>
          </a:r>
          <a:r>
            <a:rPr lang="en-GB" sz="1800" kern="1200" dirty="0" smtClean="0"/>
            <a:t>                    - Sorting (if necessary)        - Recycling                           - Incineration                        - Mechanical Biological treatment                              - Composting or digestion</a:t>
          </a:r>
          <a:endParaRPr lang="en-GB" sz="1800" kern="1200" dirty="0"/>
        </a:p>
      </dsp:txBody>
      <dsp:txXfrm>
        <a:off x="3366537" y="1140679"/>
        <a:ext cx="2038194" cy="1982888"/>
      </dsp:txXfrm>
    </dsp:sp>
    <dsp:sp modelId="{752273EF-3D3F-4502-A38A-B89A1E70C4C2}">
      <dsp:nvSpPr>
        <dsp:cNvPr id="0" name=""/>
        <dsp:cNvSpPr/>
      </dsp:nvSpPr>
      <dsp:spPr>
        <a:xfrm>
          <a:off x="5682580" y="1864088"/>
          <a:ext cx="458254" cy="53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5682580" y="1971302"/>
        <a:ext cx="320778" cy="321642"/>
      </dsp:txXfrm>
    </dsp:sp>
    <dsp:sp modelId="{BFCE48EC-6367-4DED-8513-1BCB97D9B209}">
      <dsp:nvSpPr>
        <dsp:cNvPr id="0" name=""/>
        <dsp:cNvSpPr/>
      </dsp:nvSpPr>
      <dsp:spPr>
        <a:xfrm>
          <a:off x="6331053" y="1078988"/>
          <a:ext cx="2161576" cy="2106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Disposal</a:t>
          </a:r>
          <a:r>
            <a:rPr lang="en-GB" sz="5000" kern="1200" dirty="0" smtClean="0"/>
            <a:t>        </a:t>
          </a:r>
          <a:r>
            <a:rPr lang="en-GB" sz="1800" kern="1200" dirty="0" smtClean="0"/>
            <a:t>- Landfill</a:t>
          </a:r>
          <a:endParaRPr lang="en-GB" sz="1800" kern="1200" dirty="0"/>
        </a:p>
      </dsp:txBody>
      <dsp:txXfrm>
        <a:off x="6392744" y="1140679"/>
        <a:ext cx="2038194" cy="1982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28454-B2C3-47E8-A7D7-2B1CF57574F1}" type="datetimeFigureOut">
              <a:rPr lang="hu-HU" smtClean="0"/>
              <a:pPr/>
              <a:t>2015.09.14.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AA829-B2FA-4EAF-B775-87F1F99091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43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016D1-A3B9-453A-817E-500813E81680}" type="datetimeFigureOut">
              <a:rPr lang="hu-HU" smtClean="0"/>
              <a:pPr/>
              <a:t>2015.09.14.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7A4BE-C810-49F4-A6CE-0CB96AA3EFC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418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A4BE-C810-49F4-A6CE-0CB96AA3EFC1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pag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463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848872" cy="1296144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88125" y="188913"/>
            <a:ext cx="2016125" cy="59769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95975" cy="5976937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p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88913"/>
            <a:ext cx="8215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xfrm>
            <a:off x="58674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A4686851-5936-467B-B303-C618F0CC929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673100"/>
            <a:ext cx="6408738" cy="1398588"/>
          </a:xfrm>
        </p:spPr>
        <p:txBody>
          <a:bodyPr/>
          <a:lstStyle/>
          <a:p>
            <a:pPr lvl="0"/>
            <a:r>
              <a:rPr lang="en-US" dirty="0" smtClean="0"/>
              <a:t>Waste Profile across the EC</a:t>
            </a:r>
            <a:endParaRPr lang="hu-H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3438"/>
            <a:ext cx="6400800" cy="1752600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b="1" dirty="0" smtClean="0"/>
              <a:t>The challenges associated with converting MSW into a resource</a:t>
            </a:r>
            <a:endParaRPr lang="en-US" b="1" dirty="0"/>
          </a:p>
          <a:p>
            <a:pPr lvl="0">
              <a:spcBef>
                <a:spcPct val="0"/>
              </a:spcBef>
              <a:defRPr/>
            </a:pPr>
            <a:r>
              <a:rPr lang="en-US" b="1" dirty="0"/>
              <a:t>Jonathan Kearney (CPI)</a:t>
            </a:r>
          </a:p>
          <a:p>
            <a:pPr lvl="0">
              <a:spcBef>
                <a:spcPct val="0"/>
              </a:spcBef>
              <a:defRPr/>
            </a:pPr>
            <a:r>
              <a:rPr lang="en-US" b="1" dirty="0"/>
              <a:t>Brussels14th September 2015</a:t>
            </a:r>
            <a:endParaRPr lang="hu-HU" b="1" dirty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and physical </a:t>
            </a:r>
            <a:r>
              <a:rPr lang="en-GB" dirty="0" err="1" smtClean="0"/>
              <a:t>charicteristics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MSW varies </a:t>
            </a:r>
            <a:r>
              <a:rPr lang="en-GB" dirty="0" smtClean="0"/>
              <a:t>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Calorific content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oisture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Cellulosic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nhibitors </a:t>
            </a:r>
            <a:r>
              <a:rPr lang="en-GB" dirty="0"/>
              <a:t>for </a:t>
            </a:r>
            <a:r>
              <a:rPr lang="en-GB" dirty="0" smtClean="0"/>
              <a:t>microorganisms/enzymes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3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Processing undertaken as part of Waste2Go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 sources of MSW to be subject to at least 10 different thermo-mechanical </a:t>
            </a:r>
            <a:r>
              <a:rPr lang="en-US" dirty="0" smtClean="0"/>
              <a:t>processes to </a:t>
            </a:r>
            <a:r>
              <a:rPr lang="en-US" dirty="0"/>
              <a:t>be examined by enzyme activity and compositional analysis </a:t>
            </a:r>
            <a:endParaRPr lang="en-US" dirty="0" smtClean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MSW </a:t>
            </a:r>
            <a:r>
              <a:rPr lang="en-US" dirty="0"/>
              <a:t>thermo-mechanical treatment and post- processes are defined to </a:t>
            </a:r>
            <a:r>
              <a:rPr lang="en-US" dirty="0" err="1"/>
              <a:t>optimise</a:t>
            </a:r>
            <a:r>
              <a:rPr lang="en-US" dirty="0"/>
              <a:t> biogenic yield as a downstream feedstock for the production of chemical derivatives.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67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associated with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Waste collection market ‘fractured’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SME’s in the area operate in niche markets with tight margins so often willing but not able to support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Facilities tend to be waste stream specific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Even ‘defined’ waste streams vary massively in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4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 used</a:t>
            </a:r>
            <a:endParaRPr lang="en-GB" dirty="0"/>
          </a:p>
        </p:txBody>
      </p:sp>
      <p:pic>
        <p:nvPicPr>
          <p:cNvPr id="4" name="Content Placeholder 4" descr="Stage 1 Loa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1491"/>
          <a:stretch>
            <a:fillRect/>
          </a:stretch>
        </p:blipFill>
        <p:spPr>
          <a:xfrm>
            <a:off x="1591276" y="1557338"/>
            <a:ext cx="5961448" cy="4608512"/>
          </a:xfrm>
        </p:spPr>
      </p:pic>
    </p:spTree>
    <p:extLst>
      <p:ext uri="{BB962C8B-B14F-4D97-AF65-F5344CB8AC3E}">
        <p14:creationId xmlns:p14="http://schemas.microsoft.com/office/powerpoint/2010/main" val="118929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Stage 2 Heat 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2" b="-1532"/>
          <a:stretch>
            <a:fillRect/>
          </a:stretch>
        </p:blipFill>
        <p:spPr bwMode="auto">
          <a:xfrm>
            <a:off x="539552" y="67734"/>
            <a:ext cx="7837687" cy="60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96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Stage 3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2" b="-1532"/>
          <a:stretch>
            <a:fillRect/>
          </a:stretch>
        </p:blipFill>
        <p:spPr bwMode="auto">
          <a:xfrm>
            <a:off x="467544" y="145905"/>
            <a:ext cx="7909695" cy="611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00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trials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40" y="983123"/>
            <a:ext cx="6196204" cy="5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2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Material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56717" cy="48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57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Dry Mixed Recycling (DMR)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4104258" cy="4608512"/>
          </a:xfrm>
        </p:spPr>
        <p:txBody>
          <a:bodyPr/>
          <a:lstStyle/>
          <a:p>
            <a:r>
              <a:rPr lang="en-US" sz="2400" dirty="0"/>
              <a:t>Source material commonly found in the UK</a:t>
            </a:r>
          </a:p>
          <a:p>
            <a:r>
              <a:rPr lang="en-US" sz="2400" dirty="0"/>
              <a:t>Which contains a combination of source materials excluding food or liquids. Typical constituents are;</a:t>
            </a:r>
          </a:p>
          <a:p>
            <a:pPr>
              <a:buFont typeface="Arial"/>
              <a:buChar char="•"/>
            </a:pPr>
            <a:r>
              <a:rPr lang="en-US" sz="2400" dirty="0"/>
              <a:t>Newspaper</a:t>
            </a:r>
          </a:p>
          <a:p>
            <a:pPr>
              <a:buFont typeface="Arial"/>
              <a:buChar char="•"/>
            </a:pPr>
            <a:r>
              <a:rPr lang="en-US" sz="2400" dirty="0"/>
              <a:t>Magazines</a:t>
            </a:r>
          </a:p>
          <a:p>
            <a:pPr>
              <a:buFont typeface="Arial"/>
              <a:buChar char="•"/>
            </a:pPr>
            <a:r>
              <a:rPr lang="en-US" sz="2400" dirty="0"/>
              <a:t>Cardboard food packaging</a:t>
            </a:r>
          </a:p>
          <a:p>
            <a:pPr>
              <a:buFont typeface="Arial"/>
              <a:buChar char="•"/>
            </a:pPr>
            <a:r>
              <a:rPr lang="en-US" sz="2400" dirty="0"/>
              <a:t>Plastics (PET, HDPE)</a:t>
            </a:r>
          </a:p>
          <a:p>
            <a:pPr>
              <a:buFont typeface="Arial"/>
              <a:buChar char="•"/>
            </a:pPr>
            <a:r>
              <a:rPr lang="en-US" sz="2400" dirty="0"/>
              <a:t>Glass</a:t>
            </a:r>
          </a:p>
          <a:p>
            <a:endParaRPr lang="en-GB" sz="2400" dirty="0"/>
          </a:p>
        </p:txBody>
      </p:sp>
      <p:pic>
        <p:nvPicPr>
          <p:cNvPr id="4" name="Content Placeholder 4" descr="DSCN00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r="17968"/>
          <a:stretch>
            <a:fillRect/>
          </a:stretch>
        </p:blipFill>
        <p:spPr>
          <a:xfrm>
            <a:off x="4648200" y="1557338"/>
            <a:ext cx="395605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2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trials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IMG_04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 bwMode="auto">
          <a:xfrm>
            <a:off x="429904" y="2120283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SC_0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r="15762"/>
          <a:stretch>
            <a:fillRect/>
          </a:stretch>
        </p:blipFill>
        <p:spPr bwMode="auto">
          <a:xfrm>
            <a:off x="4617729" y="2120283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0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Work package structure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Literature review to establish current approach throughout the EC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Investigation of the partial hydrolysis of different MSW streams through </a:t>
            </a:r>
            <a:r>
              <a:rPr lang="en-GB" dirty="0" err="1" smtClean="0"/>
              <a:t>rotoclave</a:t>
            </a:r>
            <a:r>
              <a:rPr lang="en-GB" dirty="0" smtClean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5867424" y="6356350"/>
            <a:ext cx="2133600" cy="365125"/>
          </a:xfrm>
        </p:spPr>
        <p:txBody>
          <a:bodyPr/>
          <a:lstStyle/>
          <a:p>
            <a:fld id="{A4686851-5936-467B-B303-C618F0CC929F}" type="slidenum">
              <a:rPr lang="hu-HU" smtClean="0"/>
              <a:pPr/>
              <a:t>2</a:t>
            </a:fld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Observed results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kern="0" dirty="0" smtClean="0"/>
              <a:t>Plastics, textiles metals and glass mixed with potentially usable substrate</a:t>
            </a:r>
            <a:endParaRPr lang="en-US" sz="1800" kern="0" dirty="0"/>
          </a:p>
        </p:txBody>
      </p:sp>
      <p:pic>
        <p:nvPicPr>
          <p:cNvPr id="5" name="Content Placeholder 7" descr="IMG_06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3537"/>
          <a:stretch>
            <a:fillRect/>
          </a:stretch>
        </p:blipFill>
        <p:spPr>
          <a:xfrm>
            <a:off x="457200" y="2174875"/>
            <a:ext cx="4040188" cy="3951288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4645025" y="1484784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kern="0" dirty="0" smtClean="0"/>
              <a:t>DMR would require post process segregation using </a:t>
            </a:r>
            <a:r>
              <a:rPr lang="en-US" sz="1800" kern="0" dirty="0" err="1" smtClean="0"/>
              <a:t>trommel</a:t>
            </a:r>
            <a:r>
              <a:rPr lang="en-US" sz="1800" kern="0" dirty="0" smtClean="0"/>
              <a:t> screens, magnets eddy current separators</a:t>
            </a:r>
            <a:endParaRPr lang="en-US" sz="1800" kern="0" dirty="0"/>
          </a:p>
        </p:txBody>
      </p:sp>
      <p:pic>
        <p:nvPicPr>
          <p:cNvPr id="7" name="Content Placeholder 6" descr="IMG_05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 b="16420"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Organic rich waste sources -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kern="0" smtClean="0"/>
              <a:t>Softer material broke down well but woodier branches remained in tact</a:t>
            </a:r>
            <a:endParaRPr lang="en-US" sz="1800" kern="0" dirty="0"/>
          </a:p>
        </p:txBody>
      </p:sp>
      <p:pic>
        <p:nvPicPr>
          <p:cNvPr id="9" name="Content Placeholder 7" descr="IMG_079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b="9041"/>
          <a:stretch>
            <a:fillRect/>
          </a:stretch>
        </p:blipFill>
        <p:spPr>
          <a:xfrm>
            <a:off x="4644008" y="2204864"/>
            <a:ext cx="4040188" cy="3951288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kern="0" dirty="0" smtClean="0"/>
              <a:t>After a few days, luminous orange fungus grew on the sample </a:t>
            </a:r>
            <a:endParaRPr lang="en-US" sz="1800" kern="0" dirty="0"/>
          </a:p>
        </p:txBody>
      </p:sp>
      <p:pic>
        <p:nvPicPr>
          <p:cNvPr id="11" name="Content Placeholder 6" descr="IMG_074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2521"/>
          <a:stretch>
            <a:fillRect/>
          </a:stretch>
        </p:blipFill>
        <p:spPr>
          <a:xfrm>
            <a:off x="467544" y="2204864"/>
            <a:ext cx="4041775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MSW is an ill defined stream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Implementation of legislation varies between countries and hence waste handling likewise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It’s getting more difficult and expensive to dispose of waste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Rotaclave</a:t>
            </a:r>
            <a:r>
              <a:rPr lang="en-GB" dirty="0" smtClean="0"/>
              <a:t> technology currently niche but viable in some commercial processes.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Partial hydrolysis of feedstocks is possible using this technique but </a:t>
            </a:r>
            <a:r>
              <a:rPr lang="en-GB" dirty="0" err="1" smtClean="0"/>
              <a:t>challanging</a:t>
            </a:r>
            <a:r>
              <a:rPr lang="en-GB" smtClean="0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2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Profile – Undertaken by </a:t>
            </a:r>
            <a:r>
              <a:rPr lang="en-GB" dirty="0" err="1" smtClean="0"/>
              <a:t>Fraunhofer</a:t>
            </a:r>
            <a:r>
              <a:rPr lang="en-GB" dirty="0" smtClean="0"/>
              <a:t> IBP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Approach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Objectives </a:t>
            </a:r>
            <a:r>
              <a:rPr lang="en-GB" sz="2400" dirty="0"/>
              <a:t>of investigation:</a:t>
            </a:r>
          </a:p>
          <a:p>
            <a:r>
              <a:rPr lang="en-GB" sz="2400" dirty="0"/>
              <a:t>1. </a:t>
            </a:r>
            <a:r>
              <a:rPr lang="en-GB" sz="2400" dirty="0" smtClean="0"/>
              <a:t>Regulation </a:t>
            </a:r>
            <a:r>
              <a:rPr lang="en-GB" sz="2400" dirty="0"/>
              <a:t>of waste management systems (waste legislation)</a:t>
            </a:r>
          </a:p>
          <a:p>
            <a:r>
              <a:rPr lang="en-GB" sz="2400" dirty="0"/>
              <a:t>2. </a:t>
            </a:r>
            <a:r>
              <a:rPr lang="en-GB" sz="2400" dirty="0" smtClean="0"/>
              <a:t>Waste </a:t>
            </a:r>
            <a:r>
              <a:rPr lang="en-GB" sz="2400" dirty="0"/>
              <a:t>management systems (collection, treatment and disposal)</a:t>
            </a:r>
          </a:p>
          <a:p>
            <a:r>
              <a:rPr lang="en-GB" sz="2400" dirty="0"/>
              <a:t>3. </a:t>
            </a:r>
            <a:r>
              <a:rPr lang="en-GB" sz="2400" dirty="0" smtClean="0"/>
              <a:t>Prices </a:t>
            </a:r>
            <a:r>
              <a:rPr lang="en-GB" sz="2400" dirty="0"/>
              <a:t>for disposal of MSW</a:t>
            </a:r>
          </a:p>
          <a:p>
            <a:r>
              <a:rPr lang="en-GB" sz="2400" dirty="0"/>
              <a:t>4. </a:t>
            </a:r>
            <a:r>
              <a:rPr lang="en-GB" sz="2400" dirty="0" smtClean="0"/>
              <a:t>Composition </a:t>
            </a:r>
            <a:r>
              <a:rPr lang="en-GB" sz="2400" dirty="0"/>
              <a:t>and amount of MSW including biogenic content</a:t>
            </a:r>
          </a:p>
          <a:p>
            <a:r>
              <a:rPr lang="en-GB" sz="2400" dirty="0"/>
              <a:t>5. </a:t>
            </a:r>
            <a:r>
              <a:rPr lang="en-GB" sz="2400" dirty="0" smtClean="0"/>
              <a:t>Variation </a:t>
            </a:r>
            <a:r>
              <a:rPr lang="en-GB" sz="2400" dirty="0"/>
              <a:t>of the biogenic content of MSW between the different countries</a:t>
            </a:r>
          </a:p>
          <a:p>
            <a:r>
              <a:rPr lang="en-GB" sz="2400" dirty="0"/>
              <a:t>6. </a:t>
            </a:r>
            <a:r>
              <a:rPr lang="en-GB" sz="2400" dirty="0" smtClean="0"/>
              <a:t>Chemical </a:t>
            </a:r>
            <a:r>
              <a:rPr lang="en-GB" sz="2400" dirty="0"/>
              <a:t>and physical characteristics of MSW, respectively energy potential</a:t>
            </a:r>
          </a:p>
          <a:p>
            <a:r>
              <a:rPr lang="en-GB" sz="2400" dirty="0"/>
              <a:t>and cellulose content of the biogenic substance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610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 for data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Methodological approach: literature research</a:t>
            </a:r>
          </a:p>
          <a:p>
            <a:r>
              <a:rPr lang="en-GB" dirty="0"/>
              <a:t>Evaluated literature and data: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ublished </a:t>
            </a:r>
            <a:r>
              <a:rPr lang="en-GB" dirty="0"/>
              <a:t>reports by the European </a:t>
            </a:r>
            <a:r>
              <a:rPr lang="en-GB" dirty="0" smtClean="0"/>
              <a:t>Commission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cientific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Statistical </a:t>
            </a:r>
            <a:r>
              <a:rPr lang="en-GB" dirty="0"/>
              <a:t>data from </a:t>
            </a:r>
            <a:r>
              <a:rPr lang="en-GB" dirty="0" smtClean="0"/>
              <a:t>Eurostat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elevant </a:t>
            </a:r>
            <a:r>
              <a:rPr lang="en-GB" dirty="0"/>
              <a:t>legal 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18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40" y="1196752"/>
            <a:ext cx="38204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legislation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Waste </a:t>
            </a:r>
            <a:r>
              <a:rPr lang="en-GB" sz="2400" dirty="0"/>
              <a:t>Framework Directive (Directive 2008/98/EC</a:t>
            </a:r>
            <a:r>
              <a:rPr lang="en-GB" sz="2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European </a:t>
            </a:r>
            <a:r>
              <a:rPr lang="en-GB" sz="2400" dirty="0"/>
              <a:t>Waste </a:t>
            </a:r>
            <a:r>
              <a:rPr lang="en-GB" sz="2400" dirty="0" smtClean="0"/>
              <a:t>Hierarchy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Waste </a:t>
            </a:r>
            <a:r>
              <a:rPr lang="en-GB" sz="2400" dirty="0"/>
              <a:t>treatment </a:t>
            </a:r>
            <a:r>
              <a:rPr lang="en-GB" sz="2400" dirty="0" smtClean="0"/>
              <a:t>operations: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Incineration </a:t>
            </a:r>
            <a:r>
              <a:rPr lang="en-GB" sz="2400" dirty="0"/>
              <a:t>(Directive </a:t>
            </a:r>
            <a:r>
              <a:rPr lang="en-GB" sz="2400" dirty="0" smtClean="0"/>
              <a:t>2000/76/EC)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Landfilling </a:t>
            </a:r>
            <a:r>
              <a:rPr lang="en-GB" sz="2400" dirty="0"/>
              <a:t>(Directive </a:t>
            </a:r>
            <a:r>
              <a:rPr lang="en-GB" sz="2400" dirty="0" smtClean="0"/>
              <a:t>1999/31/EC)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Waste </a:t>
            </a:r>
            <a:r>
              <a:rPr lang="en-GB" sz="2400" dirty="0"/>
              <a:t>shipments (Regulation (EC) No </a:t>
            </a:r>
            <a:r>
              <a:rPr lang="en-GB" sz="2400" dirty="0" smtClean="0"/>
              <a:t>1013/2006)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Waste </a:t>
            </a:r>
            <a:r>
              <a:rPr lang="en-GB" sz="2400" dirty="0"/>
              <a:t>statistics (Regulation (EC) No </a:t>
            </a:r>
            <a:r>
              <a:rPr lang="en-GB" sz="2400" dirty="0" smtClean="0"/>
              <a:t>2150/2002)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</a:t>
            </a:r>
            <a:r>
              <a:rPr lang="en-GB" sz="2400" dirty="0" smtClean="0"/>
              <a:t>aste </a:t>
            </a:r>
            <a:r>
              <a:rPr lang="en-GB" sz="2400" dirty="0"/>
              <a:t>streams (Directives on packaging waste,</a:t>
            </a:r>
          </a:p>
          <a:p>
            <a:r>
              <a:rPr lang="en-GB" sz="2400" dirty="0"/>
              <a:t>batteries and accumulators, waste oils etc</a:t>
            </a:r>
            <a:r>
              <a:rPr lang="en-GB" sz="2400" dirty="0" smtClean="0"/>
              <a:t>.)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20402" y="58679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www.zerowaste.sa.gov.au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29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Management Systems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9372068"/>
              </p:ext>
            </p:extLst>
          </p:nvPr>
        </p:nvGraphicFramePr>
        <p:xfrm>
          <a:off x="323528" y="1196752"/>
          <a:ext cx="849694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Prices </a:t>
            </a:r>
            <a:r>
              <a:rPr lang="en-GB" dirty="0"/>
              <a:t>for </a:t>
            </a:r>
            <a:r>
              <a:rPr lang="en-GB" dirty="0" smtClean="0"/>
              <a:t>disposal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</a:t>
            </a:r>
            <a:r>
              <a:rPr lang="en-GB" dirty="0"/>
              <a:t>variance of disposal costs depending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Level </a:t>
            </a:r>
            <a:r>
              <a:rPr lang="en-GB" dirty="0"/>
              <a:t>of technology </a:t>
            </a:r>
            <a:r>
              <a:rPr lang="en-GB" dirty="0" smtClean="0"/>
              <a:t>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xisting </a:t>
            </a:r>
            <a:r>
              <a:rPr lang="en-GB" dirty="0"/>
              <a:t>restrictions or bans for final disposal into </a:t>
            </a:r>
            <a:r>
              <a:rPr lang="en-GB" dirty="0" smtClean="0"/>
              <a:t>landfills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ftercare </a:t>
            </a:r>
            <a:r>
              <a:rPr lang="en-GB" dirty="0"/>
              <a:t>and remediation of </a:t>
            </a:r>
            <a:r>
              <a:rPr lang="en-GB" dirty="0" smtClean="0"/>
              <a:t>landfills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Flue </a:t>
            </a:r>
            <a:r>
              <a:rPr lang="en-GB" dirty="0"/>
              <a:t>gas treatment of incineration </a:t>
            </a:r>
            <a:r>
              <a:rPr lang="en-GB" dirty="0" smtClean="0"/>
              <a:t>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ollection </a:t>
            </a:r>
            <a:r>
              <a:rPr lang="en-GB" dirty="0"/>
              <a:t>system respectively for sorting of co-mingled waste</a:t>
            </a:r>
          </a:p>
          <a:p>
            <a:r>
              <a:rPr lang="en-GB" dirty="0"/>
              <a:t>fractions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79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Grafik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560840" cy="532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7332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European Environment Agency (EEA): Managing municipal solid waste - a review of achievements in 32 European countries (EEA report, No 2/2013). </a:t>
            </a:r>
            <a:r>
              <a:rPr lang="de-DE" sz="1200" dirty="0"/>
              <a:t>Publications Office of the European Union, Luxembourg (2013).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6771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 of MSW generation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1467" y="-409179"/>
            <a:ext cx="5069057" cy="828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30120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European Commission: Eurostat. Environmental data centre on waste, online available: </a:t>
            </a:r>
            <a:r>
              <a:rPr lang="en-GB" sz="1000" u="sng" dirty="0"/>
              <a:t>http://epp.eurostat.ec.europa.eu/portal/page/portal/waste/key_waste_streams/municipal_waste</a:t>
            </a:r>
            <a:r>
              <a:rPr lang="en-GB" sz="1000" dirty="0"/>
              <a:t>, access date 24.01.2014.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09387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aste2go_sablon_bw">
  <a:themeElements>
    <a:clrScheme name="Waste2Go">
      <a:dk1>
        <a:srgbClr val="3E3E40"/>
      </a:dk1>
      <a:lt1>
        <a:srgbClr val="FFFFFF"/>
      </a:lt1>
      <a:dk2>
        <a:srgbClr val="3E3E40"/>
      </a:dk2>
      <a:lt2>
        <a:srgbClr val="FFFFFF"/>
      </a:lt2>
      <a:accent1>
        <a:srgbClr val="1A2C5F"/>
      </a:accent1>
      <a:accent2>
        <a:srgbClr val="3E3E40"/>
      </a:accent2>
      <a:accent3>
        <a:srgbClr val="646567"/>
      </a:accent3>
      <a:accent4>
        <a:srgbClr val="7B7C7E"/>
      </a:accent4>
      <a:accent5>
        <a:srgbClr val="9C9D9F"/>
      </a:accent5>
      <a:accent6>
        <a:srgbClr val="D9DADB"/>
      </a:accent6>
      <a:hlink>
        <a:srgbClr val="B6075A"/>
      </a:hlink>
      <a:folHlink>
        <a:srgbClr val="79053C"/>
      </a:folHlink>
    </a:clrScheme>
    <a:fontScheme name="Alapértelmezett terv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D15CEBE62D84784E0438F6A9A0780" ma:contentTypeVersion="0" ma:contentTypeDescription="Create a new document." ma:contentTypeScope="" ma:versionID="1aedb0e6336d3e409fb82e6b5ec2787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BD9123B-AE95-437F-AFC4-736235DA6020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2980D7-15A1-4CF6-A605-F7AE122EA6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24470-87A9-441D-AD8D-AF4D826D0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waste2go_sablon_bw</Template>
  <TotalTime>226</TotalTime>
  <Words>643</Words>
  <Application>Microsoft Office PowerPoint</Application>
  <PresentationFormat>On-screen Show (4:3)</PresentationFormat>
  <Paragraphs>92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waste2go_sablon_bw</vt:lpstr>
      <vt:lpstr>Waste Profile across the EC</vt:lpstr>
      <vt:lpstr>Introduction</vt:lpstr>
      <vt:lpstr>Waste Profile – Undertaken by Fraunhofer IBP</vt:lpstr>
      <vt:lpstr>Approach for data collection</vt:lpstr>
      <vt:lpstr>Waste legislation</vt:lpstr>
      <vt:lpstr>Waste Management Systems</vt:lpstr>
      <vt:lpstr>Prices for disposal</vt:lpstr>
      <vt:lpstr>PowerPoint Presentation</vt:lpstr>
      <vt:lpstr>Scale of MSW generation</vt:lpstr>
      <vt:lpstr>Chemical and physical charicteristics</vt:lpstr>
      <vt:lpstr>Waste Processing undertaken as part of Waste2Go</vt:lpstr>
      <vt:lpstr>Challenges associated with processing</vt:lpstr>
      <vt:lpstr>Equipment used</vt:lpstr>
      <vt:lpstr>PowerPoint Presentation</vt:lpstr>
      <vt:lpstr>PowerPoint Presentation</vt:lpstr>
      <vt:lpstr>Paper trials</vt:lpstr>
      <vt:lpstr>Final Material</vt:lpstr>
      <vt:lpstr>Dry Mixed Recycling (DMR) trials</vt:lpstr>
      <vt:lpstr>Early trials</vt:lpstr>
      <vt:lpstr>Observed results</vt:lpstr>
      <vt:lpstr>Organic rich waste sources -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angela</dc:creator>
  <cp:lastModifiedBy>jonathan.kearney</cp:lastModifiedBy>
  <cp:revision>31</cp:revision>
  <dcterms:created xsi:type="dcterms:W3CDTF">2013-07-16T09:35:23Z</dcterms:created>
  <dcterms:modified xsi:type="dcterms:W3CDTF">2015-09-14T10:03:28Z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0x010100142D15CEBE62D84784E0438F6A9A0780</vt:lpwstr>
  </property>
</Properties>
</file>